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</p:sldMasterIdLst>
  <p:notesMasterIdLst>
    <p:notesMasterId r:id="rId36"/>
  </p:notesMasterIdLst>
  <p:handoutMasterIdLst>
    <p:handoutMasterId r:id="rId37"/>
  </p:handoutMasterIdLst>
  <p:sldIdLst>
    <p:sldId id="258" r:id="rId5"/>
    <p:sldId id="262" r:id="rId6"/>
    <p:sldId id="275" r:id="rId7"/>
    <p:sldId id="281" r:id="rId8"/>
    <p:sldId id="301" r:id="rId9"/>
    <p:sldId id="295" r:id="rId10"/>
    <p:sldId id="277" r:id="rId11"/>
    <p:sldId id="313" r:id="rId12"/>
    <p:sldId id="310" r:id="rId13"/>
    <p:sldId id="302" r:id="rId14"/>
    <p:sldId id="276" r:id="rId15"/>
    <p:sldId id="289" r:id="rId16"/>
    <p:sldId id="290" r:id="rId17"/>
    <p:sldId id="285" r:id="rId18"/>
    <p:sldId id="286" r:id="rId19"/>
    <p:sldId id="287" r:id="rId20"/>
    <p:sldId id="288" r:id="rId21"/>
    <p:sldId id="292" r:id="rId22"/>
    <p:sldId id="303" r:id="rId23"/>
    <p:sldId id="291" r:id="rId24"/>
    <p:sldId id="315" r:id="rId25"/>
    <p:sldId id="278" r:id="rId26"/>
    <p:sldId id="280" r:id="rId27"/>
    <p:sldId id="309" r:id="rId28"/>
    <p:sldId id="298" r:id="rId29"/>
    <p:sldId id="293" r:id="rId30"/>
    <p:sldId id="296" r:id="rId31"/>
    <p:sldId id="299" r:id="rId32"/>
    <p:sldId id="307" r:id="rId33"/>
    <p:sldId id="305" r:id="rId34"/>
    <p:sldId id="268" r:id="rId35"/>
  </p:sldIdLst>
  <p:sldSz cx="12192000" cy="6858000"/>
  <p:notesSz cx="6858000" cy="9144000"/>
  <p:embeddedFontLst>
    <p:embeddedFont>
      <p:font typeface="Barlow" panose="00000500000000000000" pitchFamily="2" charset="0"/>
      <p:regular r:id="rId38"/>
      <p:bold r:id="rId39"/>
      <p:italic r:id="rId40"/>
      <p:boldItalic r:id="rId41"/>
    </p:embeddedFont>
    <p:embeddedFont>
      <p:font typeface="Barlow Light" panose="00000400000000000000" pitchFamily="2" charset="0"/>
      <p:regular r:id="rId42"/>
      <p:italic r:id="rId43"/>
    </p:embeddedFont>
    <p:embeddedFont>
      <p:font typeface="Calibri" panose="020F0502020204030204" pitchFamily="34" charset="0"/>
      <p:regular r:id="rId44"/>
      <p:bold r:id="rId45"/>
      <p:italic r:id="rId46"/>
      <p:boldItalic r:id="rId47"/>
    </p:embeddedFont>
    <p:embeddedFont>
      <p:font typeface="Montserrat" panose="00000500000000000000" pitchFamily="2" charset="0"/>
      <p:regular r:id="rId48"/>
      <p:bold r:id="rId49"/>
      <p:italic r:id="rId50"/>
      <p:boldItalic r:id="rId51"/>
    </p:embeddedFont>
    <p:embeddedFont>
      <p:font typeface="Open Sans" panose="020B0606030504020204" pitchFamily="34" charset="0"/>
      <p:regular r:id="rId52"/>
      <p:bold r:id="rId53"/>
      <p:italic r:id="rId54"/>
      <p:boldItalic r:id="rId55"/>
    </p:embeddedFont>
    <p:embeddedFont>
      <p:font typeface="Open Sans Light" panose="020B0306030504020204" pitchFamily="34" charset="0"/>
      <p:regular r:id="rId56"/>
      <p:italic r:id="rId57"/>
    </p:embeddedFont>
    <p:embeddedFont>
      <p:font typeface="Open Sans Semibold" panose="020B0706030804020204" pitchFamily="34" charset="0"/>
      <p:regular r:id="rId58"/>
      <p:bold r:id="rId59"/>
      <p:italic r:id="rId60"/>
      <p:boldItalic r:id="rId6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1C2E"/>
    <a:srgbClr val="800021"/>
    <a:srgbClr val="3D3A3B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03C49A-F8AC-2BC5-9A9C-8BB8F1E88EE8}" v="7" dt="2021-10-25T03:44:55.763"/>
    <p1510:client id="{8C6680C8-5C91-F144-A82C-DCF1E458E826}" v="39" dt="2021-10-24T21:17:57.504"/>
    <p1510:client id="{CE3D1714-20F6-39E4-30E9-966351FACB85}" v="6" dt="2021-11-16T01:34:44.4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928"/>
    <p:restoredTop sz="94606"/>
  </p:normalViewPr>
  <p:slideViewPr>
    <p:cSldViewPr snapToGrid="0">
      <p:cViewPr varScale="1">
        <p:scale>
          <a:sx n="110" d="100"/>
          <a:sy n="110" d="100"/>
        </p:scale>
        <p:origin x="96" y="2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font" Target="fonts/font5.fntdata"/><Relationship Id="rId47" Type="http://schemas.openxmlformats.org/officeDocument/2006/relationships/font" Target="fonts/font10.fntdata"/><Relationship Id="rId50" Type="http://schemas.openxmlformats.org/officeDocument/2006/relationships/font" Target="fonts/font13.fntdata"/><Relationship Id="rId55" Type="http://schemas.openxmlformats.org/officeDocument/2006/relationships/font" Target="fonts/font18.fntdata"/><Relationship Id="rId63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font" Target="fonts/font3.fntdata"/><Relationship Id="rId45" Type="http://schemas.openxmlformats.org/officeDocument/2006/relationships/font" Target="fonts/font8.fntdata"/><Relationship Id="rId53" Type="http://schemas.openxmlformats.org/officeDocument/2006/relationships/font" Target="fonts/font16.fntdata"/><Relationship Id="rId58" Type="http://schemas.openxmlformats.org/officeDocument/2006/relationships/font" Target="fonts/font21.fntdata"/><Relationship Id="rId66" Type="http://schemas.microsoft.com/office/2015/10/relationships/revisionInfo" Target="revisionInfo.xml"/><Relationship Id="rId5" Type="http://schemas.openxmlformats.org/officeDocument/2006/relationships/slide" Target="slides/slide1.xml"/><Relationship Id="rId61" Type="http://schemas.openxmlformats.org/officeDocument/2006/relationships/font" Target="fonts/font24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font" Target="fonts/font6.fntdata"/><Relationship Id="rId48" Type="http://schemas.openxmlformats.org/officeDocument/2006/relationships/font" Target="fonts/font11.fntdata"/><Relationship Id="rId56" Type="http://schemas.openxmlformats.org/officeDocument/2006/relationships/font" Target="fonts/font19.fntdata"/><Relationship Id="rId64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font" Target="fonts/font14.fntdata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font" Target="fonts/font1.fntdata"/><Relationship Id="rId46" Type="http://schemas.openxmlformats.org/officeDocument/2006/relationships/font" Target="fonts/font9.fntdata"/><Relationship Id="rId59" Type="http://schemas.openxmlformats.org/officeDocument/2006/relationships/font" Target="fonts/font22.fntdata"/><Relationship Id="rId20" Type="http://schemas.openxmlformats.org/officeDocument/2006/relationships/slide" Target="slides/slide16.xml"/><Relationship Id="rId41" Type="http://schemas.openxmlformats.org/officeDocument/2006/relationships/font" Target="fonts/font4.fntdata"/><Relationship Id="rId54" Type="http://schemas.openxmlformats.org/officeDocument/2006/relationships/font" Target="fonts/font17.fntdata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49" Type="http://schemas.openxmlformats.org/officeDocument/2006/relationships/font" Target="fonts/font12.fntdata"/><Relationship Id="rId57" Type="http://schemas.openxmlformats.org/officeDocument/2006/relationships/font" Target="fonts/font20.fntdata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font" Target="fonts/font7.fntdata"/><Relationship Id="rId52" Type="http://schemas.openxmlformats.org/officeDocument/2006/relationships/font" Target="fonts/font15.fntdata"/><Relationship Id="rId60" Type="http://schemas.openxmlformats.org/officeDocument/2006/relationships/font" Target="fonts/font23.fntdata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font" Target="fonts/font2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8A95EF-3EDB-48D2-8A89-B72E7956AAE2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F9006CFE-6BEE-4E75-B837-5A37F2A4DB52}">
      <dgm:prSet phldrT="[Text]" custT="1"/>
      <dgm:spPr>
        <a:solidFill>
          <a:schemeClr val="bg1">
            <a:lumMod val="85000"/>
          </a:schemeClr>
        </a:solidFill>
      </dgm:spPr>
      <dgm:t>
        <a:bodyPr anchor="ctr"/>
        <a:lstStyle/>
        <a:p>
          <a:r>
            <a:rPr lang="en-US" sz="1200">
              <a:solidFill>
                <a:srgbClr val="223678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Application</a:t>
          </a:r>
          <a:endParaRPr lang="en-AU" sz="1200">
            <a:solidFill>
              <a:srgbClr val="223678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E15426F-5045-4F68-8692-1C0B0A54E24B}" type="parTrans" cxnId="{C47392F6-D7E4-4144-87F7-7632D3767CCB}">
      <dgm:prSet/>
      <dgm:spPr/>
      <dgm:t>
        <a:bodyPr/>
        <a:lstStyle/>
        <a:p>
          <a:endParaRPr lang="en-AU" sz="1100"/>
        </a:p>
      </dgm:t>
    </dgm:pt>
    <dgm:pt modelId="{EB11336D-8D06-4769-A0C8-CD0A6115DEF8}" type="sibTrans" cxnId="{C47392F6-D7E4-4144-87F7-7632D3767CCB}">
      <dgm:prSet/>
      <dgm:spPr/>
      <dgm:t>
        <a:bodyPr/>
        <a:lstStyle/>
        <a:p>
          <a:endParaRPr lang="en-AU" sz="1100"/>
        </a:p>
      </dgm:t>
    </dgm:pt>
    <dgm:pt modelId="{B1CFFD0F-DFEA-49CE-8A03-D963CE553E45}">
      <dgm:prSet phldrT="[Text]" custT="1"/>
      <dgm:spPr>
        <a:solidFill>
          <a:schemeClr val="bg1">
            <a:lumMod val="65000"/>
          </a:schemeClr>
        </a:solidFill>
      </dgm:spPr>
      <dgm:t>
        <a:bodyPr anchor="ctr"/>
        <a:lstStyle/>
        <a:p>
          <a:r>
            <a:rPr lang="en-US" sz="1200">
              <a:solidFill>
                <a:srgbClr val="223678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GTE</a:t>
          </a:r>
        </a:p>
      </dgm:t>
    </dgm:pt>
    <dgm:pt modelId="{1A453612-73F6-47E9-8C59-AF4588129CD4}" type="parTrans" cxnId="{31672211-BB1B-497F-9AA4-B4AE780B449F}">
      <dgm:prSet/>
      <dgm:spPr/>
      <dgm:t>
        <a:bodyPr/>
        <a:lstStyle/>
        <a:p>
          <a:endParaRPr lang="en-AU" sz="1100"/>
        </a:p>
      </dgm:t>
    </dgm:pt>
    <dgm:pt modelId="{C6E9CE3C-21A9-490B-8E14-44675112BA36}" type="sibTrans" cxnId="{31672211-BB1B-497F-9AA4-B4AE780B449F}">
      <dgm:prSet/>
      <dgm:spPr/>
      <dgm:t>
        <a:bodyPr/>
        <a:lstStyle/>
        <a:p>
          <a:endParaRPr lang="en-AU" sz="1100"/>
        </a:p>
      </dgm:t>
    </dgm:pt>
    <dgm:pt modelId="{A597685C-48E7-4B36-9D25-FA7D6461BA0B}">
      <dgm:prSet phldrT="[Text]" custT="1"/>
      <dgm:spPr>
        <a:solidFill>
          <a:srgbClr val="F68B1F"/>
        </a:solidFill>
      </dgm:spPr>
      <dgm:t>
        <a:bodyPr anchor="ctr"/>
        <a:lstStyle/>
        <a:p>
          <a:r>
            <a:rPr lang="en-US" sz="1200">
              <a:solidFill>
                <a:srgbClr val="223678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Acceptance</a:t>
          </a:r>
          <a:endParaRPr lang="en-AU" sz="1200">
            <a:solidFill>
              <a:srgbClr val="223678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7836820-F180-4FBB-A376-ECF76393E40D}" type="parTrans" cxnId="{1F6D1C5F-3337-4C71-A86D-03277EED1759}">
      <dgm:prSet/>
      <dgm:spPr/>
      <dgm:t>
        <a:bodyPr/>
        <a:lstStyle/>
        <a:p>
          <a:endParaRPr lang="en-AU" sz="1100"/>
        </a:p>
      </dgm:t>
    </dgm:pt>
    <dgm:pt modelId="{59946493-89C6-4AC4-BEA1-5E0CF8C8181B}" type="sibTrans" cxnId="{1F6D1C5F-3337-4C71-A86D-03277EED1759}">
      <dgm:prSet/>
      <dgm:spPr/>
      <dgm:t>
        <a:bodyPr/>
        <a:lstStyle/>
        <a:p>
          <a:endParaRPr lang="en-AU" sz="1100"/>
        </a:p>
      </dgm:t>
    </dgm:pt>
    <dgm:pt modelId="{8BE32284-F906-4590-9381-00AD2F9F8584}">
      <dgm:prSet phldrT="[Text]" custT="1"/>
      <dgm:spPr>
        <a:solidFill>
          <a:schemeClr val="bg1">
            <a:lumMod val="85000"/>
          </a:schemeClr>
        </a:solidFill>
      </dgm:spPr>
      <dgm:t>
        <a:bodyPr anchor="ctr"/>
        <a:lstStyle/>
        <a:p>
          <a:r>
            <a:rPr lang="en-US" sz="1200">
              <a:solidFill>
                <a:schemeClr val="tx1">
                  <a:lumMod val="65000"/>
                  <a:lumOff val="3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Application form</a:t>
          </a:r>
          <a:endParaRPr lang="en-AU" sz="1200">
            <a:solidFill>
              <a:schemeClr val="tx1">
                <a:lumMod val="65000"/>
                <a:lumOff val="35000"/>
              </a:schemeClr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F4643737-F708-4895-8EE8-BAEBD9F04FBC}" type="parTrans" cxnId="{BA4A607A-D33D-45C6-80A4-10CD2E08BD27}">
      <dgm:prSet/>
      <dgm:spPr/>
      <dgm:t>
        <a:bodyPr/>
        <a:lstStyle/>
        <a:p>
          <a:endParaRPr lang="en-AU" sz="1100"/>
        </a:p>
      </dgm:t>
    </dgm:pt>
    <dgm:pt modelId="{8D943775-33B4-4E06-82B8-72449A20D9C2}" type="sibTrans" cxnId="{BA4A607A-D33D-45C6-80A4-10CD2E08BD27}">
      <dgm:prSet/>
      <dgm:spPr/>
      <dgm:t>
        <a:bodyPr/>
        <a:lstStyle/>
        <a:p>
          <a:endParaRPr lang="en-AU" sz="1100"/>
        </a:p>
      </dgm:t>
    </dgm:pt>
    <dgm:pt modelId="{D4F26607-FB2B-4145-A9D1-3071CF8B3AA5}">
      <dgm:prSet phldrT="[Text]" custT="1"/>
      <dgm:spPr>
        <a:solidFill>
          <a:schemeClr val="bg1">
            <a:lumMod val="85000"/>
          </a:schemeClr>
        </a:solidFill>
      </dgm:spPr>
      <dgm:t>
        <a:bodyPr anchor="ctr"/>
        <a:lstStyle/>
        <a:p>
          <a:r>
            <a:rPr lang="en-US" sz="1200">
              <a:solidFill>
                <a:schemeClr val="tx1">
                  <a:lumMod val="65000"/>
                  <a:lumOff val="3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Evidence of English</a:t>
          </a:r>
          <a:endParaRPr lang="en-AU" sz="1200">
            <a:solidFill>
              <a:schemeClr val="tx1">
                <a:lumMod val="65000"/>
                <a:lumOff val="35000"/>
              </a:schemeClr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F4DD268-243F-42F5-8494-40FCF04E8144}" type="parTrans" cxnId="{978AB757-A3F4-4227-93EA-AB70DD939CD8}">
      <dgm:prSet/>
      <dgm:spPr/>
      <dgm:t>
        <a:bodyPr/>
        <a:lstStyle/>
        <a:p>
          <a:endParaRPr lang="en-AU" sz="1100"/>
        </a:p>
      </dgm:t>
    </dgm:pt>
    <dgm:pt modelId="{D61B7030-77E8-4178-A58A-FEB24D8D1139}" type="sibTrans" cxnId="{978AB757-A3F4-4227-93EA-AB70DD939CD8}">
      <dgm:prSet/>
      <dgm:spPr/>
      <dgm:t>
        <a:bodyPr/>
        <a:lstStyle/>
        <a:p>
          <a:endParaRPr lang="en-AU" sz="1100"/>
        </a:p>
      </dgm:t>
    </dgm:pt>
    <dgm:pt modelId="{B4B4ABC9-CEB8-4C0B-8502-4A99B62AFEA8}">
      <dgm:prSet phldrT="[Text]" custT="1"/>
      <dgm:spPr>
        <a:solidFill>
          <a:schemeClr val="bg1">
            <a:lumMod val="85000"/>
          </a:schemeClr>
        </a:solidFill>
      </dgm:spPr>
      <dgm:t>
        <a:bodyPr anchor="ctr"/>
        <a:lstStyle/>
        <a:p>
          <a:r>
            <a:rPr lang="en-US" sz="1200">
              <a:solidFill>
                <a:schemeClr val="tx1">
                  <a:lumMod val="65000"/>
                  <a:lumOff val="3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Academic documents</a:t>
          </a:r>
          <a:endParaRPr lang="en-AU" sz="1200">
            <a:solidFill>
              <a:schemeClr val="tx1">
                <a:lumMod val="65000"/>
                <a:lumOff val="35000"/>
              </a:schemeClr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F2DBBA2D-A719-4EB1-ADCA-D283F95130E4}" type="parTrans" cxnId="{FFD42EDE-BA75-424E-841B-44DDB4762569}">
      <dgm:prSet/>
      <dgm:spPr/>
      <dgm:t>
        <a:bodyPr/>
        <a:lstStyle/>
        <a:p>
          <a:endParaRPr lang="en-AU" sz="1100"/>
        </a:p>
      </dgm:t>
    </dgm:pt>
    <dgm:pt modelId="{20AE7216-E60F-4812-85FB-761E2179C40A}" type="sibTrans" cxnId="{FFD42EDE-BA75-424E-841B-44DDB4762569}">
      <dgm:prSet/>
      <dgm:spPr/>
      <dgm:t>
        <a:bodyPr/>
        <a:lstStyle/>
        <a:p>
          <a:endParaRPr lang="en-AU" sz="1100"/>
        </a:p>
      </dgm:t>
    </dgm:pt>
    <dgm:pt modelId="{E0C27C45-B987-43F2-A07C-39F768E99C5F}">
      <dgm:prSet phldrT="[Text]" custT="1"/>
      <dgm:spPr>
        <a:solidFill>
          <a:schemeClr val="bg1">
            <a:lumMod val="85000"/>
          </a:schemeClr>
        </a:solidFill>
      </dgm:spPr>
      <dgm:t>
        <a:bodyPr anchor="ctr"/>
        <a:lstStyle/>
        <a:p>
          <a:r>
            <a:rPr lang="en-US" sz="1200">
              <a:solidFill>
                <a:schemeClr val="tx1">
                  <a:lumMod val="65000"/>
                  <a:lumOff val="3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All certified</a:t>
          </a:r>
          <a:endParaRPr lang="en-AU" sz="1200">
            <a:solidFill>
              <a:schemeClr val="tx1">
                <a:lumMod val="65000"/>
                <a:lumOff val="35000"/>
              </a:schemeClr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1DF091B-3DE2-4831-B4CC-71C73441E58E}" type="parTrans" cxnId="{B82FE76F-88AC-4CCD-BF33-1348DB528924}">
      <dgm:prSet/>
      <dgm:spPr/>
      <dgm:t>
        <a:bodyPr/>
        <a:lstStyle/>
        <a:p>
          <a:endParaRPr lang="en-AU" sz="1100"/>
        </a:p>
      </dgm:t>
    </dgm:pt>
    <dgm:pt modelId="{A8B470DC-856A-46DB-A689-BFA8ABB41B6F}" type="sibTrans" cxnId="{B82FE76F-88AC-4CCD-BF33-1348DB528924}">
      <dgm:prSet/>
      <dgm:spPr/>
      <dgm:t>
        <a:bodyPr/>
        <a:lstStyle/>
        <a:p>
          <a:endParaRPr lang="en-AU" sz="1100"/>
        </a:p>
      </dgm:t>
    </dgm:pt>
    <dgm:pt modelId="{851A4B2A-FA09-40CE-A37B-9ADD798A7EC8}">
      <dgm:prSet custT="1"/>
      <dgm:spPr>
        <a:solidFill>
          <a:schemeClr val="bg1">
            <a:lumMod val="65000"/>
          </a:schemeClr>
        </a:solidFill>
      </dgm:spPr>
      <dgm:t>
        <a:bodyPr anchor="ctr"/>
        <a:lstStyle/>
        <a:p>
          <a:r>
            <a:rPr lang="en-US" sz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Strong profile</a:t>
          </a:r>
        </a:p>
      </dgm:t>
    </dgm:pt>
    <dgm:pt modelId="{0E078D62-22BB-4F2B-B11E-84A34F7A37C8}" type="parTrans" cxnId="{A4061D6E-39D3-4465-A9C1-8D995105E232}">
      <dgm:prSet/>
      <dgm:spPr/>
      <dgm:t>
        <a:bodyPr/>
        <a:lstStyle/>
        <a:p>
          <a:endParaRPr lang="en-AU" sz="1100"/>
        </a:p>
      </dgm:t>
    </dgm:pt>
    <dgm:pt modelId="{4C003A92-6AF7-473E-9D39-DEDE48355D4A}" type="sibTrans" cxnId="{A4061D6E-39D3-4465-A9C1-8D995105E232}">
      <dgm:prSet/>
      <dgm:spPr/>
      <dgm:t>
        <a:bodyPr/>
        <a:lstStyle/>
        <a:p>
          <a:endParaRPr lang="en-AU" sz="1100"/>
        </a:p>
      </dgm:t>
    </dgm:pt>
    <dgm:pt modelId="{94DD128F-68E5-45E7-8C6C-7065576DBD21}">
      <dgm:prSet custT="1"/>
      <dgm:spPr>
        <a:solidFill>
          <a:schemeClr val="bg1">
            <a:lumMod val="65000"/>
          </a:schemeClr>
        </a:solidFill>
      </dgm:spPr>
      <dgm:t>
        <a:bodyPr anchor="ctr"/>
        <a:lstStyle/>
        <a:p>
          <a:r>
            <a:rPr lang="en-US" sz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SOP</a:t>
          </a:r>
        </a:p>
      </dgm:t>
    </dgm:pt>
    <dgm:pt modelId="{C364BD80-8EE9-4697-BF98-E3231F002CD1}" type="parTrans" cxnId="{E398C1AF-8458-4810-96A1-1C50D4419385}">
      <dgm:prSet/>
      <dgm:spPr/>
      <dgm:t>
        <a:bodyPr/>
        <a:lstStyle/>
        <a:p>
          <a:endParaRPr lang="en-AU" sz="1100"/>
        </a:p>
      </dgm:t>
    </dgm:pt>
    <dgm:pt modelId="{B5CEA7FB-E1AF-4C9B-9E9D-7129BE73162C}" type="sibTrans" cxnId="{E398C1AF-8458-4810-96A1-1C50D4419385}">
      <dgm:prSet/>
      <dgm:spPr/>
      <dgm:t>
        <a:bodyPr/>
        <a:lstStyle/>
        <a:p>
          <a:endParaRPr lang="en-AU" sz="1100"/>
        </a:p>
      </dgm:t>
    </dgm:pt>
    <dgm:pt modelId="{21E4C090-C3FF-424C-B6FF-6A3B35DA47D7}">
      <dgm:prSet custT="1"/>
      <dgm:spPr>
        <a:solidFill>
          <a:schemeClr val="bg1">
            <a:lumMod val="65000"/>
          </a:schemeClr>
        </a:solidFill>
      </dgm:spPr>
      <dgm:t>
        <a:bodyPr anchor="ctr"/>
        <a:lstStyle/>
        <a:p>
          <a:r>
            <a:rPr lang="en-US" sz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Financials</a:t>
          </a:r>
        </a:p>
      </dgm:t>
    </dgm:pt>
    <dgm:pt modelId="{CADBAC3A-6F57-4D8E-A25A-BA0A06BE8165}" type="parTrans" cxnId="{4A1E3BF3-3102-4C73-8381-7861A770399B}">
      <dgm:prSet/>
      <dgm:spPr/>
      <dgm:t>
        <a:bodyPr/>
        <a:lstStyle/>
        <a:p>
          <a:endParaRPr lang="en-AU" sz="1100"/>
        </a:p>
      </dgm:t>
    </dgm:pt>
    <dgm:pt modelId="{87C33DD8-C55B-471B-862C-5F18C5FA5358}" type="sibTrans" cxnId="{4A1E3BF3-3102-4C73-8381-7861A770399B}">
      <dgm:prSet/>
      <dgm:spPr/>
      <dgm:t>
        <a:bodyPr/>
        <a:lstStyle/>
        <a:p>
          <a:endParaRPr lang="en-AU" sz="1100"/>
        </a:p>
      </dgm:t>
    </dgm:pt>
    <dgm:pt modelId="{C57024E8-F6E0-4DFA-87CD-06BDFA047FDD}">
      <dgm:prSet custT="1"/>
      <dgm:spPr>
        <a:solidFill>
          <a:srgbClr val="F68B1F"/>
        </a:solidFill>
      </dgm:spPr>
      <dgm:t>
        <a:bodyPr anchor="ctr"/>
        <a:lstStyle/>
        <a:p>
          <a:r>
            <a:rPr lang="en-US" sz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Signed acceptance </a:t>
          </a:r>
          <a:endParaRPr lang="en-AU" sz="12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A5AA8C1-2A79-49FF-A20B-990F9BDEDBA2}" type="parTrans" cxnId="{0B4337B2-B22E-4088-BC1F-01098C26A774}">
      <dgm:prSet/>
      <dgm:spPr/>
      <dgm:t>
        <a:bodyPr/>
        <a:lstStyle/>
        <a:p>
          <a:endParaRPr lang="en-AU" sz="1100"/>
        </a:p>
      </dgm:t>
    </dgm:pt>
    <dgm:pt modelId="{9D5F3CB5-5139-4BFD-9F83-A81C5903E587}" type="sibTrans" cxnId="{0B4337B2-B22E-4088-BC1F-01098C26A774}">
      <dgm:prSet/>
      <dgm:spPr/>
      <dgm:t>
        <a:bodyPr/>
        <a:lstStyle/>
        <a:p>
          <a:endParaRPr lang="en-AU" sz="1100"/>
        </a:p>
      </dgm:t>
    </dgm:pt>
    <dgm:pt modelId="{A6D6E58C-736C-4382-BCEA-932EC5E9AF6B}">
      <dgm:prSet custT="1"/>
      <dgm:spPr>
        <a:solidFill>
          <a:srgbClr val="F68B1F"/>
        </a:solidFill>
      </dgm:spPr>
      <dgm:t>
        <a:bodyPr anchor="ctr"/>
        <a:lstStyle/>
        <a:p>
          <a:r>
            <a:rPr lang="en-US" sz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Payment </a:t>
          </a:r>
          <a:endParaRPr lang="en-AU" sz="12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9A0CFB5-5F01-4BFD-A919-3295D6986371}" type="parTrans" cxnId="{DB425ED4-CFA9-4B6F-9911-4D17FD4BD135}">
      <dgm:prSet/>
      <dgm:spPr/>
      <dgm:t>
        <a:bodyPr/>
        <a:lstStyle/>
        <a:p>
          <a:endParaRPr lang="en-AU" sz="1100"/>
        </a:p>
      </dgm:t>
    </dgm:pt>
    <dgm:pt modelId="{4A1F0394-76FC-4749-A2F3-4AE9BA56BEDE}" type="sibTrans" cxnId="{DB425ED4-CFA9-4B6F-9911-4D17FD4BD135}">
      <dgm:prSet/>
      <dgm:spPr/>
      <dgm:t>
        <a:bodyPr/>
        <a:lstStyle/>
        <a:p>
          <a:endParaRPr lang="en-AU" sz="1100"/>
        </a:p>
      </dgm:t>
    </dgm:pt>
    <dgm:pt modelId="{7AB691FE-9F80-4A21-A021-506AEBC86239}">
      <dgm:prSet custT="1"/>
      <dgm:spPr>
        <a:solidFill>
          <a:srgbClr val="F68B1F"/>
        </a:solidFill>
      </dgm:spPr>
      <dgm:t>
        <a:bodyPr anchor="ctr"/>
        <a:lstStyle/>
        <a:p>
          <a:r>
            <a:rPr lang="en-US" sz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Evidence / payment for OSHC</a:t>
          </a:r>
          <a:endParaRPr lang="en-AU" sz="12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3CBA03B-E014-4DA2-8362-3D8594A82D64}" type="parTrans" cxnId="{EDC08020-5F4B-4D71-A27C-35EE6DF87316}">
      <dgm:prSet/>
      <dgm:spPr/>
      <dgm:t>
        <a:bodyPr/>
        <a:lstStyle/>
        <a:p>
          <a:endParaRPr lang="en-AU" sz="1100"/>
        </a:p>
      </dgm:t>
    </dgm:pt>
    <dgm:pt modelId="{AED9B77E-5E22-4046-A919-10872E760500}" type="sibTrans" cxnId="{EDC08020-5F4B-4D71-A27C-35EE6DF87316}">
      <dgm:prSet/>
      <dgm:spPr/>
      <dgm:t>
        <a:bodyPr/>
        <a:lstStyle/>
        <a:p>
          <a:endParaRPr lang="en-AU" sz="1100"/>
        </a:p>
      </dgm:t>
    </dgm:pt>
    <dgm:pt modelId="{02CBF482-5DEC-425E-8E71-1BD0F56FA618}">
      <dgm:prSet custT="1"/>
      <dgm:spPr>
        <a:solidFill>
          <a:schemeClr val="bg1">
            <a:lumMod val="65000"/>
          </a:schemeClr>
        </a:solidFill>
      </dgm:spPr>
      <dgm:t>
        <a:bodyPr anchor="ctr"/>
        <a:lstStyle/>
        <a:p>
          <a:r>
            <a:rPr lang="en-US" sz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Outstanding documents / certified documents (conditions on offer and email)</a:t>
          </a:r>
        </a:p>
      </dgm:t>
    </dgm:pt>
    <dgm:pt modelId="{6ED38AB5-3AB5-4C5C-AFCA-46638B83DFFF}" type="parTrans" cxnId="{36F1FC96-577B-47D9-A473-794E402838F0}">
      <dgm:prSet/>
      <dgm:spPr/>
      <dgm:t>
        <a:bodyPr/>
        <a:lstStyle/>
        <a:p>
          <a:endParaRPr lang="en-AU" sz="1100"/>
        </a:p>
      </dgm:t>
    </dgm:pt>
    <dgm:pt modelId="{E568BB7C-1DE0-4027-97B1-962D8DE35CC9}" type="sibTrans" cxnId="{36F1FC96-577B-47D9-A473-794E402838F0}">
      <dgm:prSet/>
      <dgm:spPr/>
      <dgm:t>
        <a:bodyPr/>
        <a:lstStyle/>
        <a:p>
          <a:endParaRPr lang="en-AU" sz="1100"/>
        </a:p>
      </dgm:t>
    </dgm:pt>
    <dgm:pt modelId="{75C38546-962A-48E5-9204-4D119E0A22FB}" type="pres">
      <dgm:prSet presAssocID="{A38A95EF-3EDB-48D2-8A89-B72E7956AAE2}" presName="Name0" presStyleCnt="0">
        <dgm:presLayoutVars>
          <dgm:dir/>
          <dgm:resizeHandles val="exact"/>
        </dgm:presLayoutVars>
      </dgm:prSet>
      <dgm:spPr/>
    </dgm:pt>
    <dgm:pt modelId="{5C617BDB-C310-42EA-B307-9D296FFE23F5}" type="pres">
      <dgm:prSet presAssocID="{F9006CFE-6BEE-4E75-B837-5A37F2A4DB52}" presName="parAndChTx" presStyleLbl="node1" presStyleIdx="0" presStyleCnt="3" custScaleX="51789" custLinFactNeighborY="622">
        <dgm:presLayoutVars>
          <dgm:bulletEnabled val="1"/>
        </dgm:presLayoutVars>
      </dgm:prSet>
      <dgm:spPr/>
    </dgm:pt>
    <dgm:pt modelId="{A4791EF7-43A6-4350-81D1-E922ACB2A066}" type="pres">
      <dgm:prSet presAssocID="{EB11336D-8D06-4769-A0C8-CD0A6115DEF8}" presName="parAndChSpace" presStyleCnt="0"/>
      <dgm:spPr/>
    </dgm:pt>
    <dgm:pt modelId="{D4B38C06-0450-4EF2-827F-09F88EA244D8}" type="pres">
      <dgm:prSet presAssocID="{B1CFFD0F-DFEA-49CE-8A03-D963CE553E45}" presName="parAndChTx" presStyleLbl="node1" presStyleIdx="1" presStyleCnt="3" custScaleX="88826">
        <dgm:presLayoutVars>
          <dgm:bulletEnabled val="1"/>
        </dgm:presLayoutVars>
      </dgm:prSet>
      <dgm:spPr/>
    </dgm:pt>
    <dgm:pt modelId="{733869B0-8628-4E7A-AC04-F7827CD799F9}" type="pres">
      <dgm:prSet presAssocID="{C6E9CE3C-21A9-490B-8E14-44675112BA36}" presName="parAndChSpace" presStyleCnt="0"/>
      <dgm:spPr/>
    </dgm:pt>
    <dgm:pt modelId="{033CB475-6E26-413B-9BDF-556FA2FB2910}" type="pres">
      <dgm:prSet presAssocID="{A597685C-48E7-4B36-9D25-FA7D6461BA0B}" presName="parAndChTx" presStyleLbl="node1" presStyleIdx="2" presStyleCnt="3" custScaleX="43977">
        <dgm:presLayoutVars>
          <dgm:bulletEnabled val="1"/>
        </dgm:presLayoutVars>
      </dgm:prSet>
      <dgm:spPr/>
    </dgm:pt>
  </dgm:ptLst>
  <dgm:cxnLst>
    <dgm:cxn modelId="{5861F510-0476-4B88-89CC-183108891685}" type="presOf" srcId="{A6D6E58C-736C-4382-BCEA-932EC5E9AF6B}" destId="{033CB475-6E26-413B-9BDF-556FA2FB2910}" srcOrd="0" destOrd="2" presId="urn:microsoft.com/office/officeart/2005/8/layout/hChevron3"/>
    <dgm:cxn modelId="{31672211-BB1B-497F-9AA4-B4AE780B449F}" srcId="{A38A95EF-3EDB-48D2-8A89-B72E7956AAE2}" destId="{B1CFFD0F-DFEA-49CE-8A03-D963CE553E45}" srcOrd="1" destOrd="0" parTransId="{1A453612-73F6-47E9-8C59-AF4588129CD4}" sibTransId="{C6E9CE3C-21A9-490B-8E14-44675112BA36}"/>
    <dgm:cxn modelId="{EDC08020-5F4B-4D71-A27C-35EE6DF87316}" srcId="{A597685C-48E7-4B36-9D25-FA7D6461BA0B}" destId="{7AB691FE-9F80-4A21-A021-506AEBC86239}" srcOrd="2" destOrd="0" parTransId="{33CBA03B-E014-4DA2-8362-3D8594A82D64}" sibTransId="{AED9B77E-5E22-4046-A919-10872E760500}"/>
    <dgm:cxn modelId="{440FDC2A-02CE-4CAE-9B97-BDA7233A8425}" type="presOf" srcId="{D4F26607-FB2B-4145-A9D1-3071CF8B3AA5}" destId="{5C617BDB-C310-42EA-B307-9D296FFE23F5}" srcOrd="0" destOrd="2" presId="urn:microsoft.com/office/officeart/2005/8/layout/hChevron3"/>
    <dgm:cxn modelId="{16931338-3B37-4DCC-BEA9-B5B3F66643F0}" type="presOf" srcId="{8BE32284-F906-4590-9381-00AD2F9F8584}" destId="{5C617BDB-C310-42EA-B307-9D296FFE23F5}" srcOrd="0" destOrd="1" presId="urn:microsoft.com/office/officeart/2005/8/layout/hChevron3"/>
    <dgm:cxn modelId="{1F6D1C5F-3337-4C71-A86D-03277EED1759}" srcId="{A38A95EF-3EDB-48D2-8A89-B72E7956AAE2}" destId="{A597685C-48E7-4B36-9D25-FA7D6461BA0B}" srcOrd="2" destOrd="0" parTransId="{57836820-F180-4FBB-A376-ECF76393E40D}" sibTransId="{59946493-89C6-4AC4-BEA1-5E0CF8C8181B}"/>
    <dgm:cxn modelId="{A4061D6E-39D3-4465-A9C1-8D995105E232}" srcId="{B1CFFD0F-DFEA-49CE-8A03-D963CE553E45}" destId="{851A4B2A-FA09-40CE-A37B-9ADD798A7EC8}" srcOrd="0" destOrd="0" parTransId="{0E078D62-22BB-4F2B-B11E-84A34F7A37C8}" sibTransId="{4C003A92-6AF7-473E-9D39-DEDE48355D4A}"/>
    <dgm:cxn modelId="{B82FE76F-88AC-4CCD-BF33-1348DB528924}" srcId="{F9006CFE-6BEE-4E75-B837-5A37F2A4DB52}" destId="{E0C27C45-B987-43F2-A07C-39F768E99C5F}" srcOrd="3" destOrd="0" parTransId="{C1DF091B-3DE2-4831-B4CC-71C73441E58E}" sibTransId="{A8B470DC-856A-46DB-A689-BFA8ABB41B6F}"/>
    <dgm:cxn modelId="{74ACFE52-5D48-4A36-9333-CAABD3D89E19}" type="presOf" srcId="{02CBF482-5DEC-425E-8E71-1BD0F56FA618}" destId="{D4B38C06-0450-4EF2-827F-09F88EA244D8}" srcOrd="0" destOrd="4" presId="urn:microsoft.com/office/officeart/2005/8/layout/hChevron3"/>
    <dgm:cxn modelId="{4AFF6175-1CA8-443C-89AF-1711A1DA8E43}" type="presOf" srcId="{B4B4ABC9-CEB8-4C0B-8502-4A99B62AFEA8}" destId="{5C617BDB-C310-42EA-B307-9D296FFE23F5}" srcOrd="0" destOrd="3" presId="urn:microsoft.com/office/officeart/2005/8/layout/hChevron3"/>
    <dgm:cxn modelId="{978AB757-A3F4-4227-93EA-AB70DD939CD8}" srcId="{F9006CFE-6BEE-4E75-B837-5A37F2A4DB52}" destId="{D4F26607-FB2B-4145-A9D1-3071CF8B3AA5}" srcOrd="1" destOrd="0" parTransId="{CF4DD268-243F-42F5-8494-40FCF04E8144}" sibTransId="{D61B7030-77E8-4178-A58A-FEB24D8D1139}"/>
    <dgm:cxn modelId="{BA4A607A-D33D-45C6-80A4-10CD2E08BD27}" srcId="{F9006CFE-6BEE-4E75-B837-5A37F2A4DB52}" destId="{8BE32284-F906-4590-9381-00AD2F9F8584}" srcOrd="0" destOrd="0" parTransId="{F4643737-F708-4895-8EE8-BAEBD9F04FBC}" sibTransId="{8D943775-33B4-4E06-82B8-72449A20D9C2}"/>
    <dgm:cxn modelId="{74E2E17C-F12E-4023-B0BB-435CEC8EFE41}" type="presOf" srcId="{E0C27C45-B987-43F2-A07C-39F768E99C5F}" destId="{5C617BDB-C310-42EA-B307-9D296FFE23F5}" srcOrd="0" destOrd="4" presId="urn:microsoft.com/office/officeart/2005/8/layout/hChevron3"/>
    <dgm:cxn modelId="{AA0CAB80-E672-40F8-ADD1-7B011039ADDE}" type="presOf" srcId="{851A4B2A-FA09-40CE-A37B-9ADD798A7EC8}" destId="{D4B38C06-0450-4EF2-827F-09F88EA244D8}" srcOrd="0" destOrd="1" presId="urn:microsoft.com/office/officeart/2005/8/layout/hChevron3"/>
    <dgm:cxn modelId="{45F3B692-A80B-4165-B4DC-319C56256F43}" type="presOf" srcId="{B1CFFD0F-DFEA-49CE-8A03-D963CE553E45}" destId="{D4B38C06-0450-4EF2-827F-09F88EA244D8}" srcOrd="0" destOrd="0" presId="urn:microsoft.com/office/officeart/2005/8/layout/hChevron3"/>
    <dgm:cxn modelId="{36F1FC96-577B-47D9-A473-794E402838F0}" srcId="{B1CFFD0F-DFEA-49CE-8A03-D963CE553E45}" destId="{02CBF482-5DEC-425E-8E71-1BD0F56FA618}" srcOrd="3" destOrd="0" parTransId="{6ED38AB5-3AB5-4C5C-AFCA-46638B83DFFF}" sibTransId="{E568BB7C-1DE0-4027-97B1-962D8DE35CC9}"/>
    <dgm:cxn modelId="{F7520EA9-C937-4F28-8C7C-64D119AF22A1}" type="presOf" srcId="{7AB691FE-9F80-4A21-A021-506AEBC86239}" destId="{033CB475-6E26-413B-9BDF-556FA2FB2910}" srcOrd="0" destOrd="3" presId="urn:microsoft.com/office/officeart/2005/8/layout/hChevron3"/>
    <dgm:cxn modelId="{FF7883A9-5A26-4365-9F3B-48697DF4D133}" type="presOf" srcId="{21E4C090-C3FF-424C-B6FF-6A3B35DA47D7}" destId="{D4B38C06-0450-4EF2-827F-09F88EA244D8}" srcOrd="0" destOrd="3" presId="urn:microsoft.com/office/officeart/2005/8/layout/hChevron3"/>
    <dgm:cxn modelId="{E398C1AF-8458-4810-96A1-1C50D4419385}" srcId="{B1CFFD0F-DFEA-49CE-8A03-D963CE553E45}" destId="{94DD128F-68E5-45E7-8C6C-7065576DBD21}" srcOrd="1" destOrd="0" parTransId="{C364BD80-8EE9-4697-BF98-E3231F002CD1}" sibTransId="{B5CEA7FB-E1AF-4C9B-9E9D-7129BE73162C}"/>
    <dgm:cxn modelId="{0B4337B2-B22E-4088-BC1F-01098C26A774}" srcId="{A597685C-48E7-4B36-9D25-FA7D6461BA0B}" destId="{C57024E8-F6E0-4DFA-87CD-06BDFA047FDD}" srcOrd="0" destOrd="0" parTransId="{6A5AA8C1-2A79-49FF-A20B-990F9BDEDBA2}" sibTransId="{9D5F3CB5-5139-4BFD-9F83-A81C5903E587}"/>
    <dgm:cxn modelId="{351E08C8-5147-41B0-A107-E3F1B7C466BD}" type="presOf" srcId="{94DD128F-68E5-45E7-8C6C-7065576DBD21}" destId="{D4B38C06-0450-4EF2-827F-09F88EA244D8}" srcOrd="0" destOrd="2" presId="urn:microsoft.com/office/officeart/2005/8/layout/hChevron3"/>
    <dgm:cxn modelId="{9AFF33D4-46DB-4BB6-A6CC-FC3D5580D6B4}" type="presOf" srcId="{A38A95EF-3EDB-48D2-8A89-B72E7956AAE2}" destId="{75C38546-962A-48E5-9204-4D119E0A22FB}" srcOrd="0" destOrd="0" presId="urn:microsoft.com/office/officeart/2005/8/layout/hChevron3"/>
    <dgm:cxn modelId="{DB425ED4-CFA9-4B6F-9911-4D17FD4BD135}" srcId="{A597685C-48E7-4B36-9D25-FA7D6461BA0B}" destId="{A6D6E58C-736C-4382-BCEA-932EC5E9AF6B}" srcOrd="1" destOrd="0" parTransId="{69A0CFB5-5F01-4BFD-A919-3295D6986371}" sibTransId="{4A1F0394-76FC-4749-A2F3-4AE9BA56BEDE}"/>
    <dgm:cxn modelId="{027651D6-7106-4FD0-809A-7BD965913281}" type="presOf" srcId="{F9006CFE-6BEE-4E75-B837-5A37F2A4DB52}" destId="{5C617BDB-C310-42EA-B307-9D296FFE23F5}" srcOrd="0" destOrd="0" presId="urn:microsoft.com/office/officeart/2005/8/layout/hChevron3"/>
    <dgm:cxn modelId="{FFD42EDE-BA75-424E-841B-44DDB4762569}" srcId="{F9006CFE-6BEE-4E75-B837-5A37F2A4DB52}" destId="{B4B4ABC9-CEB8-4C0B-8502-4A99B62AFEA8}" srcOrd="2" destOrd="0" parTransId="{F2DBBA2D-A719-4EB1-ADCA-D283F95130E4}" sibTransId="{20AE7216-E60F-4812-85FB-761E2179C40A}"/>
    <dgm:cxn modelId="{846CB5F0-D6B0-4C4C-A3DB-008B64CB32F3}" type="presOf" srcId="{A597685C-48E7-4B36-9D25-FA7D6461BA0B}" destId="{033CB475-6E26-413B-9BDF-556FA2FB2910}" srcOrd="0" destOrd="0" presId="urn:microsoft.com/office/officeart/2005/8/layout/hChevron3"/>
    <dgm:cxn modelId="{84E434F1-281B-42D3-BB86-28F3C50317F9}" type="presOf" srcId="{C57024E8-F6E0-4DFA-87CD-06BDFA047FDD}" destId="{033CB475-6E26-413B-9BDF-556FA2FB2910}" srcOrd="0" destOrd="1" presId="urn:microsoft.com/office/officeart/2005/8/layout/hChevron3"/>
    <dgm:cxn modelId="{4A1E3BF3-3102-4C73-8381-7861A770399B}" srcId="{B1CFFD0F-DFEA-49CE-8A03-D963CE553E45}" destId="{21E4C090-C3FF-424C-B6FF-6A3B35DA47D7}" srcOrd="2" destOrd="0" parTransId="{CADBAC3A-6F57-4D8E-A25A-BA0A06BE8165}" sibTransId="{87C33DD8-C55B-471B-862C-5F18C5FA5358}"/>
    <dgm:cxn modelId="{C47392F6-D7E4-4144-87F7-7632D3767CCB}" srcId="{A38A95EF-3EDB-48D2-8A89-B72E7956AAE2}" destId="{F9006CFE-6BEE-4E75-B837-5A37F2A4DB52}" srcOrd="0" destOrd="0" parTransId="{CE15426F-5045-4F68-8692-1C0B0A54E24B}" sibTransId="{EB11336D-8D06-4769-A0C8-CD0A6115DEF8}"/>
    <dgm:cxn modelId="{83CCF913-F769-4E31-9F52-FEB99EE644CB}" type="presParOf" srcId="{75C38546-962A-48E5-9204-4D119E0A22FB}" destId="{5C617BDB-C310-42EA-B307-9D296FFE23F5}" srcOrd="0" destOrd="0" presId="urn:microsoft.com/office/officeart/2005/8/layout/hChevron3"/>
    <dgm:cxn modelId="{55B25890-C009-46C4-9DA7-6C0A7DDFCC3C}" type="presParOf" srcId="{75C38546-962A-48E5-9204-4D119E0A22FB}" destId="{A4791EF7-43A6-4350-81D1-E922ACB2A066}" srcOrd="1" destOrd="0" presId="urn:microsoft.com/office/officeart/2005/8/layout/hChevron3"/>
    <dgm:cxn modelId="{9FE51059-C6CD-4D6A-8802-9D2D4BC540B1}" type="presParOf" srcId="{75C38546-962A-48E5-9204-4D119E0A22FB}" destId="{D4B38C06-0450-4EF2-827F-09F88EA244D8}" srcOrd="2" destOrd="0" presId="urn:microsoft.com/office/officeart/2005/8/layout/hChevron3"/>
    <dgm:cxn modelId="{2BB5A7AA-8AFC-4CCD-BD64-416DE406017E}" type="presParOf" srcId="{75C38546-962A-48E5-9204-4D119E0A22FB}" destId="{733869B0-8628-4E7A-AC04-F7827CD799F9}" srcOrd="3" destOrd="0" presId="urn:microsoft.com/office/officeart/2005/8/layout/hChevron3"/>
    <dgm:cxn modelId="{F6AEEDF7-EEA6-4817-88F6-AA1603B2841F}" type="presParOf" srcId="{75C38546-962A-48E5-9204-4D119E0A22FB}" destId="{033CB475-6E26-413B-9BDF-556FA2FB2910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17BDB-C310-42EA-B307-9D296FFE23F5}">
      <dsp:nvSpPr>
        <dsp:cNvPr id="0" name=""/>
        <dsp:cNvSpPr/>
      </dsp:nvSpPr>
      <dsp:spPr>
        <a:xfrm>
          <a:off x="1349" y="0"/>
          <a:ext cx="3429060" cy="2394476"/>
        </a:xfrm>
        <a:prstGeom prst="homePlate">
          <a:avLst>
            <a:gd name="adj" fmla="val 25000"/>
          </a:avLst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3582" tIns="30480" rIns="934327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rgbClr val="223678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Application</a:t>
          </a:r>
          <a:endParaRPr lang="en-AU" sz="1200" kern="1200">
            <a:solidFill>
              <a:srgbClr val="223678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>
              <a:solidFill>
                <a:schemeClr val="tx1">
                  <a:lumMod val="65000"/>
                  <a:lumOff val="3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Application form</a:t>
          </a:r>
          <a:endParaRPr lang="en-AU" sz="1200" kern="1200">
            <a:solidFill>
              <a:schemeClr val="tx1">
                <a:lumMod val="65000"/>
                <a:lumOff val="35000"/>
              </a:schemeClr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>
              <a:solidFill>
                <a:schemeClr val="tx1">
                  <a:lumMod val="65000"/>
                  <a:lumOff val="3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Evidence of English</a:t>
          </a:r>
          <a:endParaRPr lang="en-AU" sz="1200" kern="1200">
            <a:solidFill>
              <a:schemeClr val="tx1">
                <a:lumMod val="65000"/>
                <a:lumOff val="35000"/>
              </a:schemeClr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>
              <a:solidFill>
                <a:schemeClr val="tx1">
                  <a:lumMod val="65000"/>
                  <a:lumOff val="3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Academic documents</a:t>
          </a:r>
          <a:endParaRPr lang="en-AU" sz="1200" kern="1200">
            <a:solidFill>
              <a:schemeClr val="tx1">
                <a:lumMod val="65000"/>
                <a:lumOff val="35000"/>
              </a:schemeClr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>
              <a:solidFill>
                <a:schemeClr val="tx1">
                  <a:lumMod val="65000"/>
                  <a:lumOff val="3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All certified</a:t>
          </a:r>
          <a:endParaRPr lang="en-AU" sz="1200" kern="1200">
            <a:solidFill>
              <a:schemeClr val="tx1">
                <a:lumMod val="65000"/>
                <a:lumOff val="35000"/>
              </a:schemeClr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sp:txBody>
      <dsp:txXfrm>
        <a:off x="1349" y="0"/>
        <a:ext cx="3129751" cy="2394476"/>
      </dsp:txXfrm>
    </dsp:sp>
    <dsp:sp modelId="{D4B38C06-0450-4EF2-827F-09F88EA244D8}">
      <dsp:nvSpPr>
        <dsp:cNvPr id="0" name=""/>
        <dsp:cNvSpPr/>
      </dsp:nvSpPr>
      <dsp:spPr>
        <a:xfrm>
          <a:off x="2106167" y="0"/>
          <a:ext cx="5881359" cy="2394476"/>
        </a:xfrm>
        <a:prstGeom prst="chevron">
          <a:avLst>
            <a:gd name="adj" fmla="val 25000"/>
          </a:avLst>
        </a:prstGeom>
        <a:solidFill>
          <a:schemeClr val="bg1">
            <a:lumMod val="6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3582" tIns="30480" rIns="233582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rgbClr val="223678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GTE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Strong profile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SOP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Financials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Outstanding documents / certified documents (conditions on offer and email)</a:t>
          </a:r>
        </a:p>
      </dsp:txBody>
      <dsp:txXfrm>
        <a:off x="2704786" y="0"/>
        <a:ext cx="4684121" cy="2394476"/>
      </dsp:txXfrm>
    </dsp:sp>
    <dsp:sp modelId="{033CB475-6E26-413B-9BDF-556FA2FB2910}">
      <dsp:nvSpPr>
        <dsp:cNvPr id="0" name=""/>
        <dsp:cNvSpPr/>
      </dsp:nvSpPr>
      <dsp:spPr>
        <a:xfrm>
          <a:off x="6663284" y="0"/>
          <a:ext cx="2911811" cy="2394476"/>
        </a:xfrm>
        <a:prstGeom prst="chevron">
          <a:avLst>
            <a:gd name="adj" fmla="val 25000"/>
          </a:avLst>
        </a:prstGeom>
        <a:solidFill>
          <a:srgbClr val="F68B1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3582" tIns="30480" rIns="233582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rgbClr val="223678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Acceptance</a:t>
          </a:r>
          <a:endParaRPr lang="en-AU" sz="1200" kern="1200">
            <a:solidFill>
              <a:srgbClr val="223678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Signed acceptance </a:t>
          </a:r>
          <a:endParaRPr lang="en-AU" sz="1200" kern="12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Payment </a:t>
          </a:r>
          <a:endParaRPr lang="en-AU" sz="1200" kern="12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Evidence / payment for OSHC</a:t>
          </a:r>
          <a:endParaRPr lang="en-AU" sz="1200" kern="12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sp:txBody>
      <dsp:txXfrm>
        <a:off x="7261903" y="0"/>
        <a:ext cx="1714573" cy="23944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B7E11E6-8150-AF44-AFE7-DF986568B2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F99326-1140-9949-874B-CD046F30495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A953B-9909-7344-830D-F654C8372957}" type="datetimeFigureOut">
              <a:rPr lang="en-US" smtClean="0"/>
              <a:t>5/1/2022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5CB73C-BF19-5C49-9411-5E8924F194A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D62293-26BF-CA45-A807-782718E6AF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7848B1-B0DD-424F-802B-05423415D1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7535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42CC0F-9473-0047-886D-57B7E191AF4C}" type="datetimeFigureOut">
              <a:rPr lang="en-US" smtClean="0"/>
              <a:t>5/1/2022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BD582C-B91B-2B4F-BB3D-6012B562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835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BD582C-B91B-2B4F-BB3D-6012B562093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7482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BD582C-B91B-2B4F-BB3D-6012B562093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7450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BD582C-B91B-2B4F-BB3D-6012B562093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205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BD582C-B91B-2B4F-BB3D-6012B562093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9674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BD582C-B91B-2B4F-BB3D-6012B562093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311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BD582C-B91B-2B4F-BB3D-6012B562093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0191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BD582C-B91B-2B4F-BB3D-6012B562093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616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BD582C-B91B-2B4F-BB3D-6012B562093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9726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BD582C-B91B-2B4F-BB3D-6012B562093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0863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BD582C-B91B-2B4F-BB3D-6012B5620939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908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jpe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logo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B89EEF8-F59E-404A-ADC6-4CDB120479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984686" y="422097"/>
            <a:ext cx="1762621" cy="855390"/>
          </a:xfrm>
          <a:prstGeom prst="rect">
            <a:avLst/>
          </a:prstGeom>
          <a:ln w="6350">
            <a:noFill/>
          </a:ln>
        </p:spPr>
      </p:pic>
    </p:spTree>
    <p:extLst>
      <p:ext uri="{BB962C8B-B14F-4D97-AF65-F5344CB8AC3E}">
        <p14:creationId xmlns:p14="http://schemas.microsoft.com/office/powerpoint/2010/main" val="2672676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 logo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99D304B-F131-D04E-9BB2-C234FACCF3F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6515" y="6104792"/>
            <a:ext cx="989746" cy="480318"/>
          </a:xfrm>
          <a:prstGeom prst="rect">
            <a:avLst/>
          </a:prstGeom>
          <a:ln w="6350">
            <a:noFill/>
          </a:ln>
        </p:spPr>
      </p:pic>
    </p:spTree>
    <p:extLst>
      <p:ext uri="{BB962C8B-B14F-4D97-AF65-F5344CB8AC3E}">
        <p14:creationId xmlns:p14="http://schemas.microsoft.com/office/powerpoint/2010/main" val="1372235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no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3093C11-A994-E549-B042-382B0898662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8929" y="2445781"/>
            <a:ext cx="7152861" cy="865622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ts val="6620"/>
              </a:lnSpc>
              <a:defRPr sz="54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9EECD76-5546-394C-A08F-DB8E115F008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18929" y="3382499"/>
            <a:ext cx="7152861" cy="432811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l">
              <a:lnSpc>
                <a:spcPts val="2860"/>
              </a:lnSpc>
              <a:spcAft>
                <a:spcPts val="0"/>
              </a:spcAft>
              <a:buNone/>
              <a:defRPr sz="24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subtitle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35A7696-ECE8-C940-A4FE-4B77CA605C4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18929" y="4114378"/>
            <a:ext cx="3497815" cy="28457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sz="1400" b="1" i="0">
                <a:solidFill>
                  <a:srgbClr val="000000"/>
                </a:solidFill>
                <a:latin typeface="Barlow SemiBold" pitchFamily="2" charset="77"/>
                <a:ea typeface="DIN 2014 Demi" panose="020B0504020202020204" pitchFamily="34" charset="77"/>
                <a:cs typeface="Open Sans" panose="020B0606030504020204" pitchFamily="34" charset="0"/>
              </a:defRPr>
            </a:lvl1pPr>
          </a:lstStyle>
          <a:p>
            <a:pPr lvl="0"/>
            <a:r>
              <a:rPr lang="en-GB"/>
              <a:t>Presented by Name </a:t>
            </a:r>
            <a:r>
              <a:rPr lang="en-GB" err="1"/>
              <a:t>Lastname</a:t>
            </a:r>
            <a:endParaRPr lang="en-GB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CDC6E18F-FA4E-DF49-843E-38F72D48BA9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18929" y="4442370"/>
            <a:ext cx="3497815" cy="28457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sz="1400" b="0" i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  <a:cs typeface="Open Sans" panose="020B0606030504020204" pitchFamily="34" charset="0"/>
              </a:defRPr>
            </a:lvl1pPr>
          </a:lstStyle>
          <a:p>
            <a:pPr lvl="0"/>
            <a:r>
              <a:rPr lang="en-GB"/>
              <a:t>Day 00 Month, 2021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293312-AFF4-D84D-99E7-98D4D7B28FB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52909" t="68124" r="2" b="10595"/>
          <a:stretch/>
        </p:blipFill>
        <p:spPr>
          <a:xfrm>
            <a:off x="8102009" y="3233854"/>
            <a:ext cx="3662391" cy="33007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92F9E7-BC4A-CD44-9374-3963AC3F1A2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984686" y="422097"/>
            <a:ext cx="1762621" cy="855390"/>
          </a:xfrm>
          <a:prstGeom prst="rect">
            <a:avLst/>
          </a:prstGeom>
          <a:ln w="6350"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427B3FD-0E2F-1A45-9E15-2CEF5BB47DA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874" t="49360" r="52758" b="42026"/>
          <a:stretch/>
        </p:blipFill>
        <p:spPr>
          <a:xfrm>
            <a:off x="271667" y="323388"/>
            <a:ext cx="3372988" cy="1336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96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on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D9B950-D9DF-7541-A266-CE79D0A98AC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89720" y="5565272"/>
            <a:ext cx="1814147" cy="880395"/>
          </a:xfrm>
          <a:prstGeom prst="rect">
            <a:avLst/>
          </a:prstGeom>
          <a:ln w="6350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45311258-8550-6F40-BB50-693D1D06791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0280" y="1869345"/>
            <a:ext cx="5618375" cy="865622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ts val="6620"/>
              </a:lnSpc>
              <a:defRPr sz="54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F4A16839-F903-C14A-8C23-60C27B9ADE9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0280" y="2806063"/>
            <a:ext cx="5618375" cy="432811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l">
              <a:lnSpc>
                <a:spcPts val="2860"/>
              </a:lnSpc>
              <a:spcAft>
                <a:spcPts val="0"/>
              </a:spcAft>
              <a:buNone/>
              <a:defRPr sz="24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subtitle</a:t>
            </a:r>
            <a:endParaRPr lang="en-US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ABE5CB6-B6EB-C044-A141-32611B89814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30280" y="3537942"/>
            <a:ext cx="3497815" cy="28457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sz="1400" b="1" i="0">
                <a:solidFill>
                  <a:srgbClr val="000000"/>
                </a:solidFill>
                <a:latin typeface="Barlow SemiBold" pitchFamily="2" charset="77"/>
                <a:ea typeface="DIN 2014 Demi" panose="020B0504020202020204" pitchFamily="34" charset="77"/>
                <a:cs typeface="Open Sans" panose="020B0606030504020204" pitchFamily="34" charset="0"/>
              </a:defRPr>
            </a:lvl1pPr>
          </a:lstStyle>
          <a:p>
            <a:pPr lvl="0"/>
            <a:r>
              <a:rPr lang="en-GB"/>
              <a:t>Presented by Name </a:t>
            </a:r>
            <a:r>
              <a:rPr lang="en-GB" err="1"/>
              <a:t>Lastname</a:t>
            </a:r>
            <a:endParaRPr lang="en-GB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D34B6657-AB48-D24C-8CD9-DFE2033AD09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0280" y="3865934"/>
            <a:ext cx="3497815" cy="28457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sz="1400" b="0" i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  <a:cs typeface="Open Sans" panose="020B0606030504020204" pitchFamily="34" charset="0"/>
              </a:defRPr>
            </a:lvl1pPr>
          </a:lstStyle>
          <a:p>
            <a:pPr lvl="0"/>
            <a:r>
              <a:rPr lang="en-GB"/>
              <a:t>Day 00 Month, 2021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20B6F8-8E52-F940-BA78-A0A2B78F1B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32480" t="77968" r="-4719" b="9263"/>
          <a:stretch/>
        </p:blipFill>
        <p:spPr>
          <a:xfrm>
            <a:off x="5557919" y="4760536"/>
            <a:ext cx="5618375" cy="19805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BF95770-577E-2F4F-90B8-2401D9014C3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-4606" t="49360" r="68851" b="45400"/>
          <a:stretch/>
        </p:blipFill>
        <p:spPr>
          <a:xfrm>
            <a:off x="131977" y="323389"/>
            <a:ext cx="2780907" cy="81275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91A2690-5A04-4048-8F01-F3EEC9A22C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26846" t="13787" r="21181" b="2382"/>
          <a:stretch/>
        </p:blipFill>
        <p:spPr>
          <a:xfrm>
            <a:off x="6894485" y="404038"/>
            <a:ext cx="4834735" cy="519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244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D9B950-D9DF-7541-A266-CE79D0A98AC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89720" y="5565272"/>
            <a:ext cx="1814147" cy="880395"/>
          </a:xfrm>
          <a:prstGeom prst="rect">
            <a:avLst/>
          </a:prstGeom>
          <a:ln w="6350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45311258-8550-6F40-BB50-693D1D06791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0280" y="1869345"/>
            <a:ext cx="6506097" cy="865622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ts val="6620"/>
              </a:lnSpc>
              <a:defRPr sz="54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F4A16839-F903-C14A-8C23-60C27B9ADE9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0280" y="2806063"/>
            <a:ext cx="6506097" cy="432811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l">
              <a:lnSpc>
                <a:spcPts val="2860"/>
              </a:lnSpc>
              <a:spcAft>
                <a:spcPts val="0"/>
              </a:spcAft>
              <a:buNone/>
              <a:defRPr sz="24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subtitle</a:t>
            </a:r>
            <a:endParaRPr lang="en-US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ABE5CB6-B6EB-C044-A141-32611B89814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30280" y="3537942"/>
            <a:ext cx="3497815" cy="28457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sz="1400" b="1" i="0">
                <a:solidFill>
                  <a:srgbClr val="000000"/>
                </a:solidFill>
                <a:latin typeface="Barlow SemiBold" pitchFamily="2" charset="77"/>
                <a:ea typeface="DIN 2014 Demi" panose="020B0504020202020204" pitchFamily="34" charset="77"/>
                <a:cs typeface="Open Sans" panose="020B0606030504020204" pitchFamily="34" charset="0"/>
              </a:defRPr>
            </a:lvl1pPr>
          </a:lstStyle>
          <a:p>
            <a:pPr lvl="0"/>
            <a:r>
              <a:rPr lang="en-GB"/>
              <a:t>Presented by Name </a:t>
            </a:r>
            <a:r>
              <a:rPr lang="en-GB" err="1"/>
              <a:t>Lastname</a:t>
            </a:r>
            <a:endParaRPr lang="en-GB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D34B6657-AB48-D24C-8CD9-DFE2033AD09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0280" y="3865934"/>
            <a:ext cx="3497815" cy="28457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sz="1400" b="0" i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  <a:cs typeface="Open Sans" panose="020B0606030504020204" pitchFamily="34" charset="0"/>
              </a:defRPr>
            </a:lvl1pPr>
          </a:lstStyle>
          <a:p>
            <a:pPr lvl="0"/>
            <a:r>
              <a:rPr lang="en-GB"/>
              <a:t>Day 00 Month, 2021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F95770-577E-2F4F-90B8-2401D9014C3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-4606" t="49360" r="68851" b="45400"/>
          <a:stretch/>
        </p:blipFill>
        <p:spPr>
          <a:xfrm>
            <a:off x="131977" y="323389"/>
            <a:ext cx="2780907" cy="8127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1B7D4E7-3C73-7A4A-946D-63804544EC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52634" t="78297" r="1" b="10595"/>
          <a:stretch/>
        </p:blipFill>
        <p:spPr>
          <a:xfrm>
            <a:off x="8080513" y="4811775"/>
            <a:ext cx="3683888" cy="172283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E56A9A7-BA5D-8F4F-87A5-52E81EF79B6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7971" t="4838" r="27910"/>
          <a:stretch/>
        </p:blipFill>
        <p:spPr>
          <a:xfrm>
            <a:off x="7876014" y="452487"/>
            <a:ext cx="4315985" cy="427034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6A55381-D824-1843-9E81-B6C7DD2761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5833" r="5833"/>
          <a:stretch/>
        </p:blipFill>
        <p:spPr>
          <a:xfrm>
            <a:off x="5722463" y="4722829"/>
            <a:ext cx="2153551" cy="17228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E0CDDDD-6F87-BF44-8B03-FC4E347C60A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37923" t="71919" r="51711" b="23057"/>
          <a:stretch/>
        </p:blipFill>
        <p:spPr>
          <a:xfrm>
            <a:off x="6936377" y="3822520"/>
            <a:ext cx="806206" cy="77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469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knowledgement of Count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301E3A-AEBD-1049-9450-8220EE1A20E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0498" t="84569" r="1" b="10595"/>
          <a:stretch/>
        </p:blipFill>
        <p:spPr>
          <a:xfrm>
            <a:off x="6358878" y="5784573"/>
            <a:ext cx="5405523" cy="7500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90B0078-646E-0A42-AFBD-3E03F49122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-4606" t="49360" r="68851" b="45400"/>
          <a:stretch/>
        </p:blipFill>
        <p:spPr>
          <a:xfrm>
            <a:off x="131977" y="323389"/>
            <a:ext cx="2780907" cy="8127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021D86-4D96-E542-A7AA-52E138A56A16}"/>
              </a:ext>
            </a:extLst>
          </p:cNvPr>
          <p:cNvSpPr txBox="1"/>
          <p:nvPr userDrawn="1"/>
        </p:nvSpPr>
        <p:spPr>
          <a:xfrm>
            <a:off x="427599" y="2792273"/>
            <a:ext cx="4592809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We respectfully acknowledge the </a:t>
            </a:r>
            <a:r>
              <a:rPr lang="en-GB" sz="1000" b="0" i="0" err="1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Wurundjeri</a:t>
            </a:r>
            <a:r>
              <a:rPr lang="en-GB" sz="1000" b="0" i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 People of the Kulin Nation, who are the Traditional Owners of the land on which Swinburne’s Australian campuses are located in Melbourne’s east and outer-east, and pay our respect to their Elders past, present and emerging.</a:t>
            </a:r>
          </a:p>
          <a:p>
            <a:endParaRPr lang="en-GB" sz="1000" b="0" i="0"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  <a:p>
            <a:r>
              <a:rPr lang="en-GB" sz="1000" b="0" i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We are honoured to recognise our connection to </a:t>
            </a:r>
            <a:r>
              <a:rPr lang="en-GB" sz="1000" b="0" i="0" err="1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Wurundjeri</a:t>
            </a:r>
            <a:r>
              <a:rPr lang="en-GB" sz="1000" b="0" i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 Country, history, culture, and spirituality through these locations, and strive to ensure that we operate in a manner that respects and honours the Elders and Ancestors of these lands.</a:t>
            </a:r>
          </a:p>
          <a:p>
            <a:endParaRPr lang="en-GB" sz="1000" b="0" i="0"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  <a:p>
            <a:r>
              <a:rPr lang="en-GB" sz="1000" b="0" i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We also respectfully acknowledge Swinburne’s Aboriginal and Torres Strait Islander staff, students, alumni, partners and visitors.</a:t>
            </a:r>
          </a:p>
          <a:p>
            <a:endParaRPr lang="en-GB" sz="1000" b="0" i="0"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  <a:p>
            <a:r>
              <a:rPr lang="en-GB" sz="1000" b="0" i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We also acknowledge and respect the Traditional Owners of lands across Australia, their Elders, Ancestors, cultures, and heritage, and recognise the continuing sovereignties of all Aboriginal and Torres Strait Islander Nations.</a:t>
            </a:r>
          </a:p>
          <a:p>
            <a:endParaRPr lang="en-US" sz="1000" b="0" i="0"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53F0F09-72F3-3441-9402-E373F8E5EB3F}"/>
              </a:ext>
            </a:extLst>
          </p:cNvPr>
          <p:cNvSpPr txBox="1"/>
          <p:nvPr userDrawn="1"/>
        </p:nvSpPr>
        <p:spPr>
          <a:xfrm>
            <a:off x="434508" y="1858410"/>
            <a:ext cx="56614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0" i="0">
                <a:latin typeface="Barlow Light" pitchFamily="2" charset="77"/>
                <a:ea typeface="DIN 2014 Light" panose="020B0404020202020204" pitchFamily="34" charset="77"/>
              </a:rPr>
              <a:t>Acknowledgement of Country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A067CD-E520-DC4D-B83A-C56E5FCC547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4921" t="28383" r="14498" b="18249"/>
          <a:stretch/>
        </p:blipFill>
        <p:spPr>
          <a:xfrm>
            <a:off x="7434470" y="404038"/>
            <a:ext cx="4757530" cy="51989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35ED88-E76B-A544-B183-904F8714389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0498" t="79189" r="57973" b="15495"/>
          <a:stretch/>
        </p:blipFill>
        <p:spPr>
          <a:xfrm>
            <a:off x="6358878" y="4950069"/>
            <a:ext cx="896687" cy="824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933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C9E8C4A-1C6F-0847-BF94-B8F6F086A0C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0280" y="1869344"/>
            <a:ext cx="5413929" cy="1781257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ct val="100000"/>
              </a:lnSpc>
              <a:defRPr sz="54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Click to edit section title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D039F9-380A-5F48-ABDE-D1BB830CB1F3}"/>
              </a:ext>
            </a:extLst>
          </p:cNvPr>
          <p:cNvSpPr/>
          <p:nvPr userDrawn="1"/>
        </p:nvSpPr>
        <p:spPr>
          <a:xfrm>
            <a:off x="8287473" y="6445667"/>
            <a:ext cx="3476927" cy="412333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CB0E58-519D-1C4A-9758-18D74E94D9C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52909" t="68124" r="2" b="12204"/>
          <a:stretch/>
        </p:blipFill>
        <p:spPr>
          <a:xfrm>
            <a:off x="8102009" y="3233854"/>
            <a:ext cx="3662391" cy="305119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25B9D3D-C254-FE4D-B97F-D0D03F4FA9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874" t="49360" r="52758" b="42026"/>
          <a:stretch/>
        </p:blipFill>
        <p:spPr>
          <a:xfrm>
            <a:off x="271667" y="323388"/>
            <a:ext cx="3372988" cy="1336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834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dy slide no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3093C11-A994-E549-B042-382B0898662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0280" y="449927"/>
            <a:ext cx="9687755" cy="58477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ct val="100000"/>
              </a:lnSpc>
              <a:defRPr sz="32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Click to edit title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293312-AFF4-D84D-99E7-98D4D7B28FB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79226" t="68124" r="1" b="10595"/>
          <a:stretch/>
        </p:blipFill>
        <p:spPr>
          <a:xfrm>
            <a:off x="10260623" y="211344"/>
            <a:ext cx="1615638" cy="3300759"/>
          </a:xfrm>
          <a:prstGeom prst="rect">
            <a:avLst/>
          </a:prstGeom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4611B57F-60E4-BF40-AC95-C9DB86A26E2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0280" y="2247150"/>
            <a:ext cx="9687754" cy="276999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l">
              <a:lnSpc>
                <a:spcPct val="100000"/>
              </a:lnSpc>
              <a:spcAft>
                <a:spcPts val="0"/>
              </a:spcAft>
              <a:buNone/>
              <a:defRPr sz="1200" b="0" i="0" cap="none" baseline="0">
                <a:solidFill>
                  <a:srgbClr val="000000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body copy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41AB50-6DF5-0046-88B5-CCF309E40D5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30280" y="1508852"/>
            <a:ext cx="9687754" cy="5175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1" i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</a:lstStyle>
          <a:p>
            <a:pPr lvl="0"/>
            <a:r>
              <a:rPr lang="en-US"/>
              <a:t>Click to edit subhead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59D4BD1-E32E-4B45-9EE2-0025BDBB56A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0280" y="6335873"/>
            <a:ext cx="5049837" cy="24923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800" b="0" i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</a:lstStyle>
          <a:p>
            <a:pPr lvl="0"/>
            <a:r>
              <a:rPr lang="en-GB"/>
              <a:t>Footnotes can go here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261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dy slide on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92117D9-7D31-CF43-ADFD-F98B62BD99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47527" t="78481" r="2" b="14827"/>
          <a:stretch/>
        </p:blipFill>
        <p:spPr>
          <a:xfrm>
            <a:off x="7683335" y="4840357"/>
            <a:ext cx="4081066" cy="10379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08C08E2-E96E-2D43-82EF-DF58EADFD08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20107" t="17123" r="28447" b="15108"/>
          <a:stretch/>
        </p:blipFill>
        <p:spPr>
          <a:xfrm>
            <a:off x="7876014" y="452487"/>
            <a:ext cx="4315985" cy="4270342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6086E4EA-34C8-E244-8CAB-C02FEF4020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0280" y="449927"/>
            <a:ext cx="6904799" cy="58477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ct val="100000"/>
              </a:lnSpc>
              <a:defRPr sz="32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1AE31527-290E-A24C-AA95-FA74345F0FD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0280" y="2247150"/>
            <a:ext cx="6904798" cy="276999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l">
              <a:lnSpc>
                <a:spcPct val="100000"/>
              </a:lnSpc>
              <a:spcAft>
                <a:spcPts val="0"/>
              </a:spcAft>
              <a:buNone/>
              <a:defRPr sz="1200" b="0" i="0" cap="none" baseline="0">
                <a:solidFill>
                  <a:srgbClr val="000000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body copy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E259A720-FEE8-5141-B4A1-A0D410B4C30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30280" y="1508852"/>
            <a:ext cx="6904798" cy="5175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1" i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</a:lstStyle>
          <a:p>
            <a:pPr lvl="0"/>
            <a:r>
              <a:rPr lang="en-US"/>
              <a:t>Click to edit subhead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198469BC-0212-0841-B9E2-4583B2ABE91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0280" y="6335873"/>
            <a:ext cx="5049837" cy="24923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800" b="0" i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</a:lstStyle>
          <a:p>
            <a:pPr lvl="0"/>
            <a:r>
              <a:rPr lang="en-GB"/>
              <a:t>Footnotes can go here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776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dy slide with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47FA5ACD-3A97-B149-B36C-5AA415250D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79226" t="68124" r="1" b="10595"/>
          <a:stretch/>
        </p:blipFill>
        <p:spPr>
          <a:xfrm>
            <a:off x="10260623" y="211344"/>
            <a:ext cx="1615638" cy="3300759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1E6306D7-3A2F-F940-9F7B-15EB392CABC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0280" y="449927"/>
            <a:ext cx="9687755" cy="58477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ct val="100000"/>
              </a:lnSpc>
              <a:defRPr sz="32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8DCA242E-7F41-D547-A34B-ECAD02B7408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0280" y="2247150"/>
            <a:ext cx="9687754" cy="276999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l">
              <a:lnSpc>
                <a:spcPct val="100000"/>
              </a:lnSpc>
              <a:spcAft>
                <a:spcPts val="0"/>
              </a:spcAft>
              <a:buNone/>
              <a:defRPr sz="1200" b="0" i="0" cap="none" baseline="0">
                <a:solidFill>
                  <a:srgbClr val="000000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body copy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9E5544B2-7476-044A-821A-71516FF0BD7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30280" y="1508852"/>
            <a:ext cx="9687754" cy="5175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1" i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</a:lstStyle>
          <a:p>
            <a:pPr lvl="0"/>
            <a:r>
              <a:rPr lang="en-US"/>
              <a:t>Click to edit subhead</a:t>
            </a:r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5BA71D75-C832-624C-ADF5-2477EC2446C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0280" y="6335873"/>
            <a:ext cx="5049837" cy="24923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800" b="0" i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</a:lstStyle>
          <a:p>
            <a:pPr lvl="0"/>
            <a:r>
              <a:rPr lang="en-GB"/>
              <a:t>Footnotes can go here</a:t>
            </a:r>
            <a:endParaRPr lang="en-US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6681E8C7-0CB0-4A4F-BB45-0FAB1687B7CD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430213" y="2852738"/>
            <a:ext cx="9688512" cy="288290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>
                <a:latin typeface="Barlow" pitchFamily="2" charset="77"/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760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3093C11-A994-E549-B042-382B0898662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8929" y="2445781"/>
            <a:ext cx="7152861" cy="865622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ts val="6620"/>
              </a:lnSpc>
              <a:defRPr sz="54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Thank you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35A7696-ECE8-C940-A4FE-4B77CA605C4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18929" y="4114378"/>
            <a:ext cx="3497815" cy="28457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400" b="1" i="0">
                <a:solidFill>
                  <a:srgbClr val="000000"/>
                </a:solidFill>
                <a:latin typeface="Barlow SemiBold" pitchFamily="2" charset="77"/>
                <a:ea typeface="DIN 2014 Demi" panose="020B0504020202020204" pitchFamily="34" charset="77"/>
                <a:cs typeface="Open Sans" panose="020B0606030504020204" pitchFamily="34" charset="0"/>
              </a:defRPr>
            </a:lvl1pPr>
          </a:lstStyle>
          <a:p>
            <a:pPr lvl="0"/>
            <a:r>
              <a:rPr lang="en-GB"/>
              <a:t>Presented by Name </a:t>
            </a:r>
            <a:r>
              <a:rPr lang="en-GB" err="1"/>
              <a:t>Lastname</a:t>
            </a:r>
            <a:endParaRPr lang="en-GB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CDC6E18F-FA4E-DF49-843E-38F72D48BA9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18929" y="4442370"/>
            <a:ext cx="3497815" cy="28457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400" b="0" i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  <a:cs typeface="Open Sans" panose="020B0606030504020204" pitchFamily="34" charset="0"/>
              </a:defRPr>
            </a:lvl1pPr>
          </a:lstStyle>
          <a:p>
            <a:pPr lvl="0"/>
            <a:r>
              <a:rPr lang="en-GB"/>
              <a:t>Day 00 Month, 2021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293312-AFF4-D84D-99E7-98D4D7B28FB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52909" t="68124" r="2" b="10595"/>
          <a:stretch/>
        </p:blipFill>
        <p:spPr>
          <a:xfrm>
            <a:off x="8102009" y="3233854"/>
            <a:ext cx="3662391" cy="33007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92F9E7-BC4A-CD44-9374-3963AC3F1A2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984686" y="422097"/>
            <a:ext cx="1762621" cy="855390"/>
          </a:xfrm>
          <a:prstGeom prst="rect">
            <a:avLst/>
          </a:prstGeom>
          <a:ln w="6350"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427B3FD-0E2F-1A45-9E15-2CEF5BB47DA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874" t="49360" r="52758" b="42026"/>
          <a:stretch/>
        </p:blipFill>
        <p:spPr>
          <a:xfrm>
            <a:off x="271667" y="323388"/>
            <a:ext cx="3372988" cy="1336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3202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ample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5311258-8550-6F40-BB50-693D1D06791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0280" y="1855804"/>
            <a:ext cx="6089790" cy="923330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ct val="100000"/>
              </a:lnSpc>
              <a:defRPr sz="54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Swinburne life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F4A16839-F903-C14A-8C23-60C27B9ADE9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0280" y="2885430"/>
            <a:ext cx="6089790" cy="432811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l">
              <a:lnSpc>
                <a:spcPts val="2860"/>
              </a:lnSpc>
              <a:spcAft>
                <a:spcPts val="0"/>
              </a:spcAft>
              <a:buNone/>
              <a:defRPr sz="24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It’s what you make it</a:t>
            </a:r>
            <a:endParaRPr lang="en-US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ABE5CB6-B6EB-C044-A141-32611B89814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30280" y="3748813"/>
            <a:ext cx="3497815" cy="28457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sz="1400" b="1" i="0">
                <a:solidFill>
                  <a:srgbClr val="000000"/>
                </a:solidFill>
                <a:latin typeface="Barlow SemiBold" pitchFamily="2" charset="77"/>
                <a:ea typeface="DIN 2014 Demi" panose="020B0504020202020204" pitchFamily="34" charset="77"/>
                <a:cs typeface="Open Sans" panose="020B0606030504020204" pitchFamily="34" charset="0"/>
              </a:defRPr>
            </a:lvl1pPr>
          </a:lstStyle>
          <a:p>
            <a:pPr lvl="0"/>
            <a:r>
              <a:rPr lang="en-GB"/>
              <a:t>Presented by Sam Sample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D34B6657-AB48-D24C-8CD9-DFE2033AD09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0280" y="4076805"/>
            <a:ext cx="3497815" cy="28457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sz="1400" b="0" i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  <a:cs typeface="Open Sans" panose="020B0606030504020204" pitchFamily="34" charset="0"/>
              </a:defRPr>
            </a:lvl1pPr>
          </a:lstStyle>
          <a:p>
            <a:pPr lvl="0"/>
            <a:r>
              <a:rPr lang="en-GB"/>
              <a:t>23 April, 2021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20B6F8-8E52-F940-BA78-A0A2B78F1B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2480" t="84250" r="-4719" b="9263"/>
          <a:stretch/>
        </p:blipFill>
        <p:spPr>
          <a:xfrm>
            <a:off x="5557919" y="5734878"/>
            <a:ext cx="5618375" cy="10061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BF95770-577E-2F4F-90B8-2401D9014C3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-4606" t="49360" r="68851" b="45400"/>
          <a:stretch/>
        </p:blipFill>
        <p:spPr>
          <a:xfrm>
            <a:off x="131977" y="323389"/>
            <a:ext cx="2780907" cy="81275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91A2690-5A04-4048-8F01-F3EEC9A22C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22459" t="13219" r="23662" b="-264"/>
          <a:stretch/>
        </p:blipFill>
        <p:spPr>
          <a:xfrm>
            <a:off x="6894485" y="404038"/>
            <a:ext cx="4834735" cy="519899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A8A8EC-9FB9-444F-A69E-63E5196ED0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2480" t="77968" r="52977" b="15545"/>
          <a:stretch/>
        </p:blipFill>
        <p:spPr>
          <a:xfrm>
            <a:off x="5557920" y="4760536"/>
            <a:ext cx="1131116" cy="1006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950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ample_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C9E8C4A-1C6F-0847-BF94-B8F6F086A0C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0280" y="1869345"/>
            <a:ext cx="7671729" cy="1781257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ct val="100000"/>
              </a:lnSpc>
              <a:defRPr sz="54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Facilities </a:t>
            </a:r>
            <a:br>
              <a:rPr lang="en-US"/>
            </a:br>
            <a:r>
              <a:rPr lang="en-US"/>
              <a:t>and services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D039F9-380A-5F48-ABDE-D1BB830CB1F3}"/>
              </a:ext>
            </a:extLst>
          </p:cNvPr>
          <p:cNvSpPr/>
          <p:nvPr userDrawn="1"/>
        </p:nvSpPr>
        <p:spPr>
          <a:xfrm>
            <a:off x="8287473" y="6445667"/>
            <a:ext cx="3476927" cy="412333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CB0E58-519D-1C4A-9758-18D74E94D9C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52909" t="68124" r="2" b="12204"/>
          <a:stretch/>
        </p:blipFill>
        <p:spPr>
          <a:xfrm>
            <a:off x="8102009" y="3233854"/>
            <a:ext cx="3662391" cy="305119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25B9D3D-C254-FE4D-B97F-D0D03F4FA9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874" t="49360" r="52758" b="42026"/>
          <a:stretch/>
        </p:blipFill>
        <p:spPr>
          <a:xfrm>
            <a:off x="271667" y="323388"/>
            <a:ext cx="3372988" cy="1336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685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ample_Body slide no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3093C11-A994-E549-B042-382B0898662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0280" y="449927"/>
            <a:ext cx="9687754" cy="107721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ct val="100000"/>
              </a:lnSpc>
              <a:defRPr sz="32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Swinburne empowers you to </a:t>
            </a:r>
            <a:br>
              <a:rPr lang="en-US"/>
            </a:br>
            <a:r>
              <a:rPr lang="en-US"/>
              <a:t>make the most of your experience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293312-AFF4-D84D-99E7-98D4D7B28FB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79226" t="68124" r="1" b="10595"/>
          <a:stretch/>
        </p:blipFill>
        <p:spPr>
          <a:xfrm>
            <a:off x="10260623" y="211344"/>
            <a:ext cx="1615638" cy="3300759"/>
          </a:xfrm>
          <a:prstGeom prst="rect">
            <a:avLst/>
          </a:prstGeom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4611B57F-60E4-BF40-AC95-C9DB86A26E2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0280" y="2848903"/>
            <a:ext cx="5125694" cy="959237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="0" i="0" cap="none" baseline="0">
                <a:solidFill>
                  <a:srgbClr val="000000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Get free access to the Adobe Creative Cloud anywhere, on any device, for the entire time you’re studying at Swinburne.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There’s wi-fi across campus and the on-campus library and computer labs provide you with the space and resources for study outside class.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611E3A5E-99C3-A248-9BD6-51A7C5B929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30280" y="1832144"/>
            <a:ext cx="9687754" cy="5175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1" i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</a:lstStyle>
          <a:p>
            <a:pPr lvl="0"/>
            <a:r>
              <a:rPr lang="en-US"/>
              <a:t>Swinburne has a wide range of facilities and support services</a:t>
            </a:r>
          </a:p>
        </p:txBody>
      </p:sp>
    </p:spTree>
    <p:extLst>
      <p:ext uri="{BB962C8B-B14F-4D97-AF65-F5344CB8AC3E}">
        <p14:creationId xmlns:p14="http://schemas.microsoft.com/office/powerpoint/2010/main" val="24478796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ample_Body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3093C11-A994-E549-B042-382B0898662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0280" y="449927"/>
            <a:ext cx="7152861" cy="58477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ct val="100000"/>
              </a:lnSpc>
              <a:defRPr sz="32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Safety on campus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611B57F-60E4-BF40-AC95-C9DB86A26E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2247150"/>
            <a:ext cx="5831372" cy="276999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200" b="0" i="0" cap="none" baseline="0">
                <a:solidFill>
                  <a:srgbClr val="000000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96A50B-0CED-5E4D-BA45-B1ED01FB78F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47527" t="78866" r="2" b="14827"/>
          <a:stretch/>
        </p:blipFill>
        <p:spPr>
          <a:xfrm>
            <a:off x="7683335" y="4899991"/>
            <a:ext cx="4081066" cy="9782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0EE3578-F027-5B4D-83F4-839CF5EF74B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3648" t="4887" r="23667" b="2045"/>
          <a:stretch/>
        </p:blipFill>
        <p:spPr>
          <a:xfrm>
            <a:off x="7876014" y="452487"/>
            <a:ext cx="4315985" cy="42703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E102A27-667D-AA40-96C8-9498B305E0C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9966" t="12338" r="26401" b="3540"/>
          <a:stretch/>
        </p:blipFill>
        <p:spPr>
          <a:xfrm>
            <a:off x="7876015" y="449927"/>
            <a:ext cx="4315985" cy="4270342"/>
          </a:xfrm>
          <a:prstGeom prst="rect">
            <a:avLst/>
          </a:prstGeom>
        </p:spPr>
      </p:pic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7A92E0E6-1027-8048-A325-503E10C0E9A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30280" y="1508852"/>
            <a:ext cx="7152861" cy="5175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1" i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</a:lstStyle>
          <a:p>
            <a:pPr lvl="0"/>
            <a:r>
              <a:rPr lang="en-US"/>
              <a:t>Swinburne takes safety and security very seriously.</a:t>
            </a:r>
          </a:p>
        </p:txBody>
      </p:sp>
    </p:spTree>
    <p:extLst>
      <p:ext uri="{BB962C8B-B14F-4D97-AF65-F5344CB8AC3E}">
        <p14:creationId xmlns:p14="http://schemas.microsoft.com/office/powerpoint/2010/main" val="24714121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ample_Body slide with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3093C11-A994-E549-B042-382B0898662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0280" y="449927"/>
            <a:ext cx="10681668" cy="58477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>
              <a:lnSpc>
                <a:spcPct val="100000"/>
              </a:lnSpc>
              <a:defRPr sz="3200" b="0" i="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</a:defRPr>
            </a:lvl1pPr>
          </a:lstStyle>
          <a:p>
            <a:r>
              <a:rPr lang="en-US"/>
              <a:t>How a table slide can appear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611B57F-60E4-BF40-AC95-C9DB86A26E2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0279" y="2247150"/>
            <a:ext cx="10681667" cy="276999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="0" i="0" cap="none" baseline="0">
                <a:solidFill>
                  <a:srgbClr val="000000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You may been to add some body text to explain your table.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45F4FA02-6105-5846-8A42-B61A2B8DB316}"/>
              </a:ext>
            </a:extLst>
          </p:cNvPr>
          <p:cNvSpPr txBox="1">
            <a:spLocks/>
          </p:cNvSpPr>
          <p:nvPr userDrawn="1"/>
        </p:nvSpPr>
        <p:spPr>
          <a:xfrm>
            <a:off x="430280" y="6344365"/>
            <a:ext cx="5125694" cy="215444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None/>
              <a:defRPr sz="1200" b="0" i="0" kern="1200" cap="none" baseline="0">
                <a:solidFill>
                  <a:srgbClr val="000000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189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77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66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54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943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131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32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509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800"/>
              <a:t>*Taken from lorem ipsum </a:t>
            </a:r>
            <a:r>
              <a:rPr lang="en-GB" sz="800" err="1"/>
              <a:t>dolor</a:t>
            </a:r>
            <a:r>
              <a:rPr lang="en-GB" sz="800"/>
              <a:t> </a:t>
            </a:r>
            <a:r>
              <a:rPr lang="en-GB" sz="800" err="1"/>
              <a:t>ici</a:t>
            </a:r>
            <a:r>
              <a:rPr lang="en-GB" sz="800"/>
              <a:t>.</a:t>
            </a:r>
          </a:p>
        </p:txBody>
      </p:sp>
      <p:graphicFrame>
        <p:nvGraphicFramePr>
          <p:cNvPr id="16" name="Table 10">
            <a:extLst>
              <a:ext uri="{FF2B5EF4-FFF2-40B4-BE49-F238E27FC236}">
                <a16:creationId xmlns:a16="http://schemas.microsoft.com/office/drawing/2014/main" id="{0239C837-DB29-AE4F-A638-B3DBCEE3F9A5}"/>
              </a:ext>
            </a:extLst>
          </p:cNvPr>
          <p:cNvGraphicFramePr>
            <a:graphicFrameLocks noGrp="1"/>
          </p:cNvGraphicFramePr>
          <p:nvPr userDrawn="1">
            <p:extLst>
              <p:ext uri="{D42A27DB-BD31-4B8C-83A1-F6EECF244321}">
                <p14:modId xmlns:p14="http://schemas.microsoft.com/office/powerpoint/2010/main" val="1600202832"/>
              </p:ext>
            </p:extLst>
          </p:nvPr>
        </p:nvGraphicFramePr>
        <p:xfrm>
          <a:off x="430280" y="3078071"/>
          <a:ext cx="10681666" cy="2973525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2883191">
                  <a:extLst>
                    <a:ext uri="{9D8B030D-6E8A-4147-A177-3AD203B41FA5}">
                      <a16:colId xmlns:a16="http://schemas.microsoft.com/office/drawing/2014/main" val="2714025671"/>
                    </a:ext>
                  </a:extLst>
                </a:gridCol>
                <a:gridCol w="2703871">
                  <a:extLst>
                    <a:ext uri="{9D8B030D-6E8A-4147-A177-3AD203B41FA5}">
                      <a16:colId xmlns:a16="http://schemas.microsoft.com/office/drawing/2014/main" val="1169452662"/>
                    </a:ext>
                  </a:extLst>
                </a:gridCol>
                <a:gridCol w="2457187">
                  <a:extLst>
                    <a:ext uri="{9D8B030D-6E8A-4147-A177-3AD203B41FA5}">
                      <a16:colId xmlns:a16="http://schemas.microsoft.com/office/drawing/2014/main" val="3333213151"/>
                    </a:ext>
                  </a:extLst>
                </a:gridCol>
                <a:gridCol w="2637417">
                  <a:extLst>
                    <a:ext uri="{9D8B030D-6E8A-4147-A177-3AD203B41FA5}">
                      <a16:colId xmlns:a16="http://schemas.microsoft.com/office/drawing/2014/main" val="2856025246"/>
                    </a:ext>
                  </a:extLst>
                </a:gridCol>
              </a:tblGrid>
              <a:tr h="707389">
                <a:tc>
                  <a:txBody>
                    <a:bodyPr/>
                    <a:lstStyle/>
                    <a:p>
                      <a:r>
                        <a:rPr lang="en-US" sz="1400" b="1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Barlow" pitchFamily="2" charset="77"/>
                        </a:rPr>
                        <a:t>Course</a:t>
                      </a:r>
                      <a:endParaRPr lang="en-US" sz="14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Barlow" pitchFamily="2" charset="77"/>
                        <a:ea typeface="DIN 2014 Demi" panose="020B0504020202020204" pitchFamily="34" charset="77"/>
                      </a:endParaRPr>
                    </a:p>
                  </a:txBody>
                  <a:tcPr marL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Barlow" pitchFamily="2" charset="77"/>
                        </a:rPr>
                        <a:t>Standard Fee</a:t>
                      </a:r>
                      <a:endParaRPr lang="en-US" sz="14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Barlow" pitchFamily="2" charset="77"/>
                        <a:ea typeface="DIN 2014 Demi" panose="020B0504020202020204" pitchFamily="34" charset="77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Barlow" pitchFamily="2" charset="77"/>
                        </a:rPr>
                        <a:t>Scholarships available</a:t>
                      </a:r>
                      <a:endParaRPr lang="en-US" sz="14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Barlow" pitchFamily="2" charset="77"/>
                        <a:ea typeface="DIN 2014 Demi" panose="020B0504020202020204" pitchFamily="34" charset="77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Barlow" pitchFamily="2" charset="77"/>
                        </a:rPr>
                        <a:t>Price after Scholarship</a:t>
                      </a:r>
                      <a:endParaRPr lang="en-US" sz="14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Barlow" pitchFamily="2" charset="77"/>
                        <a:ea typeface="DIN 2014 Demi" panose="020B0504020202020204" pitchFamily="34" charset="77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2611054"/>
                  </a:ext>
                </a:extLst>
              </a:tr>
              <a:tr h="283983">
                <a:tc>
                  <a:txBody>
                    <a:bodyPr/>
                    <a:lstStyle/>
                    <a:p>
                      <a:r>
                        <a:rPr lang="en-US" sz="1200" b="1" i="0">
                          <a:latin typeface="Barlow" pitchFamily="2" charset="77"/>
                        </a:rPr>
                        <a:t>Master of Construction and Infrastructure Management</a:t>
                      </a:r>
                      <a:endParaRPr lang="en-US" sz="1200" b="1" i="0">
                        <a:latin typeface="Barlow" pitchFamily="2" charset="77"/>
                        <a:ea typeface="DIN 2014 Demi" panose="020B0504020202020204" pitchFamily="34" charset="77"/>
                      </a:endParaRPr>
                    </a:p>
                  </a:txBody>
                  <a:tcPr marL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>
                          <a:latin typeface="Open Sans Light" panose="020B0306030504020204" pitchFamily="34" charset="0"/>
                          <a:ea typeface="Open Sans Light" panose="020B0306030504020204" pitchFamily="34" charset="0"/>
                          <a:cs typeface="Open Sans Light" panose="020B0306030504020204" pitchFamily="34" charset="0"/>
                        </a:rPr>
                        <a:t>$18,740 (per 4 units)</a:t>
                      </a:r>
                      <a:endParaRPr lang="en-US" b="0" i="0">
                        <a:latin typeface="Open Sans Light" panose="020B0306030504020204" pitchFamily="34" charset="0"/>
                        <a:ea typeface="Open Sans Light" panose="020B0306030504020204" pitchFamily="34" charset="0"/>
                        <a:cs typeface="Open Sans Light" panose="020B03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i="0">
                          <a:latin typeface="Open Sans SemiBold" panose="020B0606030504020204" pitchFamily="34" charset="0"/>
                          <a:ea typeface="Open Sans SemiBold" panose="020B0606030504020204" pitchFamily="34" charset="0"/>
                          <a:cs typeface="Open Sans SemiBold" panose="020B0606030504020204" pitchFamily="34" charset="0"/>
                        </a:rPr>
                        <a:t>30%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b="0" i="0">
                          <a:latin typeface="Open Sans Light" panose="020B0306030504020204" pitchFamily="34" charset="0"/>
                          <a:ea typeface="Open Sans Light" panose="020B0306030504020204" pitchFamily="34" charset="0"/>
                          <a:cs typeface="Open Sans Light" panose="020B0306030504020204" pitchFamily="34" charset="0"/>
                        </a:rPr>
                        <a:t>$13, 118 (per 4 units)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4120388"/>
                  </a:ext>
                </a:extLst>
              </a:tr>
              <a:tr h="4331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i="0">
                          <a:latin typeface="Barlow" pitchFamily="2" charset="77"/>
                        </a:rPr>
                        <a:t>Master of Data Science</a:t>
                      </a:r>
                    </a:p>
                  </a:txBody>
                  <a:tcPr marL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>
                          <a:latin typeface="Open Sans Light" panose="020B0306030504020204" pitchFamily="34" charset="0"/>
                          <a:ea typeface="Open Sans Light" panose="020B0306030504020204" pitchFamily="34" charset="0"/>
                          <a:cs typeface="Open Sans Light" panose="020B0306030504020204" pitchFamily="34" charset="0"/>
                        </a:rPr>
                        <a:t>$18,000 (per 4 units)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i="0">
                          <a:latin typeface="Open Sans SemiBold" panose="020B0606030504020204" pitchFamily="34" charset="0"/>
                          <a:ea typeface="Open Sans SemiBold" panose="020B0606030504020204" pitchFamily="34" charset="0"/>
                          <a:cs typeface="Open Sans SemiBold" panose="020B0606030504020204" pitchFamily="34" charset="0"/>
                        </a:rPr>
                        <a:t>30%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>
                          <a:latin typeface="Open Sans Light" panose="020B0306030504020204" pitchFamily="34" charset="0"/>
                          <a:ea typeface="Open Sans Light" panose="020B0306030504020204" pitchFamily="34" charset="0"/>
                          <a:cs typeface="Open Sans Light" panose="020B0306030504020204" pitchFamily="34" charset="0"/>
                        </a:rPr>
                        <a:t>$12,600 (per 4 units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28147674"/>
                  </a:ext>
                </a:extLst>
              </a:tr>
              <a:tr h="4620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i="0">
                          <a:latin typeface="Barlow" pitchFamily="2" charset="77"/>
                        </a:rPr>
                        <a:t>Master of Information Technology</a:t>
                      </a:r>
                    </a:p>
                  </a:txBody>
                  <a:tcPr marL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>
                          <a:latin typeface="Open Sans Light" panose="020B0306030504020204" pitchFamily="34" charset="0"/>
                          <a:ea typeface="Open Sans Light" panose="020B0306030504020204" pitchFamily="34" charset="0"/>
                          <a:cs typeface="Open Sans Light" panose="020B0306030504020204" pitchFamily="34" charset="0"/>
                        </a:rPr>
                        <a:t>$17,380 (per 4 units)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i="0">
                          <a:latin typeface="Open Sans SemiBold" panose="020B0606030504020204" pitchFamily="34" charset="0"/>
                          <a:ea typeface="Open Sans SemiBold" panose="020B0606030504020204" pitchFamily="34" charset="0"/>
                          <a:cs typeface="Open Sans SemiBold" panose="020B0606030504020204" pitchFamily="34" charset="0"/>
                        </a:rPr>
                        <a:t>30%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>
                          <a:latin typeface="Open Sans Light" panose="020B0306030504020204" pitchFamily="34" charset="0"/>
                          <a:ea typeface="Open Sans Light" panose="020B0306030504020204" pitchFamily="34" charset="0"/>
                          <a:cs typeface="Open Sans Light" panose="020B0306030504020204" pitchFamily="34" charset="0"/>
                        </a:rPr>
                        <a:t>$12,166 (per 4 units)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08261627"/>
                  </a:ext>
                </a:extLst>
              </a:tr>
              <a:tr h="21177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i="0">
                          <a:latin typeface="Barlow" pitchFamily="2" charset="77"/>
                        </a:rPr>
                        <a:t>Master of Information Technology (Professional Computing)</a:t>
                      </a:r>
                    </a:p>
                  </a:txBody>
                  <a:tcPr marL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>
                          <a:latin typeface="Open Sans Light" panose="020B0306030504020204" pitchFamily="34" charset="0"/>
                          <a:ea typeface="Open Sans Light" panose="020B0306030504020204" pitchFamily="34" charset="0"/>
                          <a:cs typeface="Open Sans Light" panose="020B0306030504020204" pitchFamily="34" charset="0"/>
                        </a:rPr>
                        <a:t>$13,035 (per 3 units)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i="0">
                          <a:latin typeface="Open Sans SemiBold" panose="020B0606030504020204" pitchFamily="34" charset="0"/>
                          <a:ea typeface="Open Sans SemiBold" panose="020B0606030504020204" pitchFamily="34" charset="0"/>
                          <a:cs typeface="Open Sans SemiBold" panose="020B0606030504020204" pitchFamily="34" charset="0"/>
                        </a:rPr>
                        <a:t>30%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>
                          <a:latin typeface="Open Sans Light" panose="020B0306030504020204" pitchFamily="34" charset="0"/>
                          <a:ea typeface="Open Sans Light" panose="020B0306030504020204" pitchFamily="34" charset="0"/>
                          <a:cs typeface="Open Sans Light" panose="020B0306030504020204" pitchFamily="34" charset="0"/>
                        </a:rPr>
                        <a:t>$9,124.50 (per 3 units)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21620427"/>
                  </a:ext>
                </a:extLst>
              </a:tr>
              <a:tr h="4565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i="0">
                          <a:latin typeface="Barlow" pitchFamily="2" charset="77"/>
                        </a:rPr>
                        <a:t>Postgraduate Qualifying Program (PQP)</a:t>
                      </a:r>
                    </a:p>
                  </a:txBody>
                  <a:tcPr marL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>
                          <a:latin typeface="Open Sans Light" panose="020B0306030504020204" pitchFamily="34" charset="0"/>
                          <a:ea typeface="Open Sans Light" panose="020B0306030504020204" pitchFamily="34" charset="0"/>
                          <a:cs typeface="Open Sans Light" panose="020B0306030504020204" pitchFamily="34" charset="0"/>
                        </a:rPr>
                        <a:t>$13,960 (per 4 units)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i="0">
                          <a:latin typeface="Open Sans SemiBold" panose="020B0606030504020204" pitchFamily="34" charset="0"/>
                          <a:ea typeface="Open Sans SemiBold" panose="020B0606030504020204" pitchFamily="34" charset="0"/>
                          <a:cs typeface="Open Sans SemiBold" panose="020B0606030504020204" pitchFamily="34" charset="0"/>
                        </a:rPr>
                        <a:t>$2,500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>
                          <a:latin typeface="Open Sans Light" panose="020B0306030504020204" pitchFamily="34" charset="0"/>
                          <a:ea typeface="Open Sans Light" panose="020B0306030504020204" pitchFamily="34" charset="0"/>
                          <a:cs typeface="Open Sans Light" panose="020B0306030504020204" pitchFamily="34" charset="0"/>
                        </a:rPr>
                        <a:t>$11,460 (per 4 units)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0485578"/>
                  </a:ext>
                </a:extLst>
              </a:tr>
            </a:tbl>
          </a:graphicData>
        </a:graphic>
      </p:graphicFrame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10E51DE-39B6-CC4B-BA98-3ABC1461CED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30280" y="1508852"/>
            <a:ext cx="10681668" cy="5175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1" i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</a:lstStyle>
          <a:p>
            <a:pPr lvl="0"/>
            <a:r>
              <a:rPr lang="en-US"/>
              <a:t>These can be useful for displaying statistics and timelines</a:t>
            </a:r>
          </a:p>
        </p:txBody>
      </p:sp>
    </p:spTree>
    <p:extLst>
      <p:ext uri="{BB962C8B-B14F-4D97-AF65-F5344CB8AC3E}">
        <p14:creationId xmlns:p14="http://schemas.microsoft.com/office/powerpoint/2010/main" val="663097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02700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3" r:id="rId6"/>
    <p:sldLayoutId id="2147483657" r:id="rId7"/>
    <p:sldLayoutId id="2147483656" r:id="rId8"/>
    <p:sldLayoutId id="2147483659" r:id="rId9"/>
    <p:sldLayoutId id="2147483658" r:id="rId10"/>
    <p:sldLayoutId id="2147483655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0.tif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1.tiff"/><Relationship Id="rId4" Type="http://schemas.openxmlformats.org/officeDocument/2006/relationships/image" Target="../media/image20.tif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2.tif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www.eca.edu.au/eca-eap/" TargetMode="Externa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5.png"/><Relationship Id="rId5" Type="http://schemas.openxmlformats.org/officeDocument/2006/relationships/image" Target="../media/image24.tiff"/><Relationship Id="rId4" Type="http://schemas.openxmlformats.org/officeDocument/2006/relationships/image" Target="../media/image22.tif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elsis.edu.au/eap" TargetMode="External"/><Relationship Id="rId5" Type="http://schemas.openxmlformats.org/officeDocument/2006/relationships/image" Target="../media/image24.tiff"/><Relationship Id="rId4" Type="http://schemas.openxmlformats.org/officeDocument/2006/relationships/image" Target="../media/image22.tif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ca.edu.au/agent-portal/" TargetMode="External"/><Relationship Id="rId3" Type="http://schemas.openxmlformats.org/officeDocument/2006/relationships/image" Target="../media/image17.tiff"/><Relationship Id="rId7" Type="http://schemas.openxmlformats.org/officeDocument/2006/relationships/hyperlink" Target="https://www.eca.edu.au/how-to-apply/" TargetMode="External"/><Relationship Id="rId2" Type="http://schemas.openxmlformats.org/officeDocument/2006/relationships/hyperlink" Target="https://apply.eca.edu.au/" TargetMode="Externa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4.tiff"/><Relationship Id="rId5" Type="http://schemas.openxmlformats.org/officeDocument/2006/relationships/image" Target="../media/image22.tiff"/><Relationship Id="rId4" Type="http://schemas.openxmlformats.org/officeDocument/2006/relationships/image" Target="../media/image20.tiff"/><Relationship Id="rId9" Type="http://schemas.openxmlformats.org/officeDocument/2006/relationships/image" Target="../media/image2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winburne.edu.au/sydney/contact-us/" TargetMode="External"/><Relationship Id="rId2" Type="http://schemas.openxmlformats.org/officeDocument/2006/relationships/hyperlink" Target="https://360.eca.edu.au/swinburne/" TargetMode="Externa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8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0156C-8FA6-A24D-9D15-5630420246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929" y="2572996"/>
            <a:ext cx="7152861" cy="1785104"/>
          </a:xfrm>
        </p:spPr>
        <p:txBody>
          <a:bodyPr/>
          <a:lstStyle/>
          <a:p>
            <a:r>
              <a:rPr lang="en-US"/>
              <a:t>Swinburne University of Technology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FBE53B-DCDD-384B-83A7-6FB37BB00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929" y="4394665"/>
            <a:ext cx="7152861" cy="432811"/>
          </a:xfrm>
        </p:spPr>
        <p:txBody>
          <a:bodyPr/>
          <a:lstStyle/>
          <a:p>
            <a:r>
              <a:rPr lang="en-US"/>
              <a:t>Swinburne.edu.au/</a:t>
            </a:r>
            <a:r>
              <a:rPr lang="en-US" err="1"/>
              <a:t>sydney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140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549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FC2AB77-B05F-9144-A6F9-8C18C75C30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449927"/>
            <a:ext cx="9687755" cy="3046988"/>
          </a:xfrm>
        </p:spPr>
        <p:txBody>
          <a:bodyPr/>
          <a:lstStyle/>
          <a:p>
            <a:r>
              <a:rPr lang="en-US" b="1"/>
              <a:t>Swinburne's mission </a:t>
            </a:r>
            <a:r>
              <a:rPr lang="en-US"/>
              <a:t>is to be a world-class University, creating economic and social impact through science, technology and innovation. </a:t>
            </a:r>
            <a:br>
              <a:rPr lang="en-US"/>
            </a:br>
            <a:br>
              <a:rPr lang="en-US"/>
            </a:br>
            <a:r>
              <a:rPr lang="en-US"/>
              <a:t>We aim to deliver future ready learners, research with impact and innovative enterprise</a:t>
            </a:r>
          </a:p>
        </p:txBody>
      </p:sp>
    </p:spTree>
    <p:extLst>
      <p:ext uri="{BB962C8B-B14F-4D97-AF65-F5344CB8AC3E}">
        <p14:creationId xmlns:p14="http://schemas.microsoft.com/office/powerpoint/2010/main" val="3162283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F4F83F48-D5FE-DB43-B60D-D684AF6589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Swinburne Sydney</a:t>
            </a:r>
          </a:p>
        </p:txBody>
      </p:sp>
      <p:sp>
        <p:nvSpPr>
          <p:cNvPr id="14" name="Subtitle 13">
            <a:extLst>
              <a:ext uri="{FF2B5EF4-FFF2-40B4-BE49-F238E27FC236}">
                <a16:creationId xmlns:a16="http://schemas.microsoft.com/office/drawing/2014/main" id="{36AF2087-E2BE-6D4F-8C35-A3DB2E4DAA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79" y="2513663"/>
            <a:ext cx="6683673" cy="1855893"/>
          </a:xfrm>
        </p:spPr>
        <p:txBody>
          <a:bodyPr wrap="square" lIns="91440" tIns="45720" rIns="91440" bIns="45720" anchor="t" anchorCtr="0">
            <a:spAutoFit/>
          </a:bodyPr>
          <a:lstStyle/>
          <a:p>
            <a:pPr marL="180975"/>
            <a:r>
              <a:rPr lang="en-AU" sz="1400" b="1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Course Offerings:</a:t>
            </a:r>
          </a:p>
          <a:p>
            <a:pPr marL="809625" lvl="2" indent="-171450" algn="l">
              <a:buFont typeface="Arial" panose="020B0604020202020204" pitchFamily="34" charset="0"/>
              <a:buChar char="•"/>
            </a:pPr>
            <a:r>
              <a:rPr lang="en-AU" sz="1400" dirty="0">
                <a:latin typeface="Open Sans"/>
                <a:ea typeface="Open Sans"/>
                <a:cs typeface="Open Sans"/>
              </a:rPr>
              <a:t>Master of Information Technology</a:t>
            </a:r>
          </a:p>
          <a:p>
            <a:pPr marL="819150" lvl="2" indent="-180975" algn="l">
              <a:buFont typeface="Arial" panose="020B0604020202020204" pitchFamily="34" charset="0"/>
              <a:buChar char="•"/>
            </a:pPr>
            <a:r>
              <a:rPr lang="en-AU" sz="1400" dirty="0">
                <a:latin typeface="Open Sans"/>
                <a:ea typeface="Open Sans"/>
                <a:cs typeface="Open Sans"/>
              </a:rPr>
              <a:t>Master of Information Technology (Professional Computing)</a:t>
            </a:r>
          </a:p>
          <a:p>
            <a:pPr marL="819150" lvl="2" indent="-180975" algn="l">
              <a:buFont typeface="Arial" panose="020B0604020202020204" pitchFamily="34" charset="0"/>
              <a:buChar char="•"/>
            </a:pPr>
            <a:r>
              <a:rPr lang="en-AU" sz="1400" dirty="0">
                <a:latin typeface="Open Sans"/>
                <a:ea typeface="Open Sans"/>
                <a:cs typeface="Open Sans"/>
              </a:rPr>
              <a:t>Master of Data Science</a:t>
            </a:r>
          </a:p>
          <a:p>
            <a:pPr marL="819150" lvl="2" indent="-180975" algn="l">
              <a:buFont typeface="Arial" panose="020B0604020202020204" pitchFamily="34" charset="0"/>
              <a:buChar char="•"/>
            </a:pPr>
            <a:r>
              <a:rPr lang="en-AU" sz="1400" dirty="0">
                <a:latin typeface="Open Sans"/>
                <a:ea typeface="Open Sans"/>
                <a:cs typeface="Open Sans"/>
              </a:rPr>
              <a:t>Master of Construction and Infrastructure Management</a:t>
            </a:r>
          </a:p>
          <a:p>
            <a:pPr marL="819150" lvl="2" indent="-180975" algn="l">
              <a:buFont typeface="Arial" panose="020B0604020202020204" pitchFamily="34" charset="0"/>
              <a:buChar char="•"/>
            </a:pPr>
            <a:r>
              <a:rPr lang="en-AU" sz="1400" dirty="0">
                <a:latin typeface="Open Sans"/>
                <a:ea typeface="Open Sans"/>
                <a:cs typeface="Open Sans"/>
              </a:rPr>
              <a:t>Master of Business Administration (MBA)</a:t>
            </a:r>
            <a:endParaRPr lang="en-AU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819150" lvl="2" indent="-180975" algn="l">
              <a:buFont typeface="Arial" panose="020B0604020202020204" pitchFamily="34" charset="0"/>
              <a:buChar char="•"/>
            </a:pPr>
            <a:r>
              <a:rPr lang="en-AU" sz="1400" dirty="0">
                <a:latin typeface="Open Sans"/>
                <a:ea typeface="Open Sans"/>
                <a:cs typeface="Open Sans"/>
              </a:rPr>
              <a:t>Postgraduate Qualifying Program (PQP)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314CA263-6FB4-AC44-B26C-45F4295B673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508852"/>
            <a:ext cx="6033273" cy="821972"/>
          </a:xfrm>
        </p:spPr>
        <p:txBody>
          <a:bodyPr/>
          <a:lstStyle/>
          <a:p>
            <a:r>
              <a:rPr lang="en-AU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Location: 1-3 Fitzwilliam Street, Parramatta NSW 2150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173760-8167-E54B-82A9-A1D8FEE9C97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0049" r="2635"/>
          <a:stretch/>
        </p:blipFill>
        <p:spPr>
          <a:xfrm>
            <a:off x="7799271" y="449928"/>
            <a:ext cx="4392729" cy="43110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88CAC1-613C-F14F-BBC0-0DB1C3EAB6A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08126" y="600887"/>
            <a:ext cx="3775018" cy="867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693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6CC64A-6B86-4641-BB44-A5B5EEF394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rofessor+Mahsood+Shah,++Dean+of+Swinburne+Sydney">
            <a:hlinkClick r:id="" action="ppaction://media"/>
            <a:extLst>
              <a:ext uri="{FF2B5EF4-FFF2-40B4-BE49-F238E27FC236}">
                <a16:creationId xmlns:a16="http://schemas.microsoft.com/office/drawing/2014/main" id="{C141F887-CE7B-1047-9AFE-89AC11B47AB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72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2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3CE89F24-A78F-8A48-B2A7-4F1983B4C4AC}"/>
              </a:ext>
            </a:extLst>
          </p:cNvPr>
          <p:cNvCxnSpPr/>
          <p:nvPr/>
        </p:nvCxnSpPr>
        <p:spPr>
          <a:xfrm>
            <a:off x="6010903" y="4743473"/>
            <a:ext cx="153150" cy="304422"/>
          </a:xfrm>
          <a:prstGeom prst="line">
            <a:avLst/>
          </a:prstGeom>
          <a:ln w="571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69DEDB97-23AD-0E46-8321-694ACAD92A2F}"/>
              </a:ext>
            </a:extLst>
          </p:cNvPr>
          <p:cNvCxnSpPr/>
          <p:nvPr/>
        </p:nvCxnSpPr>
        <p:spPr>
          <a:xfrm flipV="1">
            <a:off x="6240628" y="1389624"/>
            <a:ext cx="335322" cy="478149"/>
          </a:xfrm>
          <a:prstGeom prst="line">
            <a:avLst/>
          </a:prstGeom>
          <a:ln w="571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44C204FD-7E21-8145-B81A-F0FC2861DEC0}"/>
              </a:ext>
            </a:extLst>
          </p:cNvPr>
          <p:cNvCxnSpPr/>
          <p:nvPr/>
        </p:nvCxnSpPr>
        <p:spPr>
          <a:xfrm flipV="1">
            <a:off x="7055486" y="2228391"/>
            <a:ext cx="1730800" cy="649845"/>
          </a:xfrm>
          <a:prstGeom prst="line">
            <a:avLst/>
          </a:prstGeom>
          <a:ln w="571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8F3B645D-91AD-CF4B-940E-E91F4FE47F42}"/>
              </a:ext>
            </a:extLst>
          </p:cNvPr>
          <p:cNvCxnSpPr/>
          <p:nvPr/>
        </p:nvCxnSpPr>
        <p:spPr>
          <a:xfrm>
            <a:off x="6799158" y="4084200"/>
            <a:ext cx="1796390" cy="594834"/>
          </a:xfrm>
          <a:prstGeom prst="line">
            <a:avLst/>
          </a:prstGeom>
          <a:ln w="571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1D1011A1-0D55-EC4A-9E40-7FCC06B3ED25}"/>
              </a:ext>
            </a:extLst>
          </p:cNvPr>
          <p:cNvCxnSpPr/>
          <p:nvPr/>
        </p:nvCxnSpPr>
        <p:spPr>
          <a:xfrm flipH="1" flipV="1">
            <a:off x="4040516" y="1484497"/>
            <a:ext cx="623465" cy="520891"/>
          </a:xfrm>
          <a:prstGeom prst="line">
            <a:avLst/>
          </a:prstGeom>
          <a:ln w="571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al 24">
            <a:extLst>
              <a:ext uri="{FF2B5EF4-FFF2-40B4-BE49-F238E27FC236}">
                <a16:creationId xmlns:a16="http://schemas.microsoft.com/office/drawing/2014/main" id="{3D0A2F01-3123-2C42-A495-7AF206660E1E}"/>
              </a:ext>
            </a:extLst>
          </p:cNvPr>
          <p:cNvSpPr/>
          <p:nvPr/>
        </p:nvSpPr>
        <p:spPr>
          <a:xfrm>
            <a:off x="8496585" y="3552389"/>
            <a:ext cx="2783486" cy="2783484"/>
          </a:xfrm>
          <a:prstGeom prst="ellipse">
            <a:avLst/>
          </a:prstGeom>
          <a:solidFill>
            <a:srgbClr val="FBD2D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5BD4646C-EAB7-BD4B-A84A-569754EC5098}"/>
              </a:ext>
            </a:extLst>
          </p:cNvPr>
          <p:cNvSpPr/>
          <p:nvPr/>
        </p:nvSpPr>
        <p:spPr>
          <a:xfrm>
            <a:off x="5766608" y="4765907"/>
            <a:ext cx="1945401" cy="1945401"/>
          </a:xfrm>
          <a:prstGeom prst="ellipse">
            <a:avLst/>
          </a:prstGeom>
          <a:solidFill>
            <a:srgbClr val="8000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76B00AF-81BB-264A-A448-8208E9157051}"/>
              </a:ext>
            </a:extLst>
          </p:cNvPr>
          <p:cNvCxnSpPr/>
          <p:nvPr/>
        </p:nvCxnSpPr>
        <p:spPr>
          <a:xfrm flipH="1">
            <a:off x="3164720" y="4147690"/>
            <a:ext cx="1143774" cy="716386"/>
          </a:xfrm>
          <a:prstGeom prst="line">
            <a:avLst/>
          </a:prstGeom>
          <a:ln w="571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A49B8F14-1229-424C-BEBB-8BAF2FBAF244}"/>
              </a:ext>
            </a:extLst>
          </p:cNvPr>
          <p:cNvSpPr/>
          <p:nvPr/>
        </p:nvSpPr>
        <p:spPr>
          <a:xfrm>
            <a:off x="1771964" y="4377880"/>
            <a:ext cx="1945401" cy="1945399"/>
          </a:xfrm>
          <a:prstGeom prst="ellipse">
            <a:avLst/>
          </a:prstGeom>
          <a:solidFill>
            <a:srgbClr val="80002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highlight>
                <a:srgbClr val="000000"/>
              </a:highlight>
            </a:endParaRP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26F43803-51F6-244A-834D-3370EF80A87A}"/>
              </a:ext>
            </a:extLst>
          </p:cNvPr>
          <p:cNvCxnSpPr>
            <a:cxnSpLocks/>
          </p:cNvCxnSpPr>
          <p:nvPr/>
        </p:nvCxnSpPr>
        <p:spPr>
          <a:xfrm flipH="1">
            <a:off x="2136912" y="3281155"/>
            <a:ext cx="1827248" cy="13346"/>
          </a:xfrm>
          <a:prstGeom prst="line">
            <a:avLst/>
          </a:prstGeom>
          <a:ln w="571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al 25">
            <a:extLst>
              <a:ext uri="{FF2B5EF4-FFF2-40B4-BE49-F238E27FC236}">
                <a16:creationId xmlns:a16="http://schemas.microsoft.com/office/drawing/2014/main" id="{481F3B40-BA04-AA49-9823-7FCCE97CE98D}"/>
              </a:ext>
            </a:extLst>
          </p:cNvPr>
          <p:cNvSpPr/>
          <p:nvPr/>
        </p:nvSpPr>
        <p:spPr>
          <a:xfrm>
            <a:off x="3973742" y="1512847"/>
            <a:ext cx="3283131" cy="3283128"/>
          </a:xfrm>
          <a:prstGeom prst="ellipse">
            <a:avLst/>
          </a:prstGeom>
          <a:solidFill>
            <a:srgbClr val="ED1C2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1C2E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732166D6-DC96-F347-B1E5-9737A471316D}"/>
              </a:ext>
            </a:extLst>
          </p:cNvPr>
          <p:cNvSpPr/>
          <p:nvPr/>
        </p:nvSpPr>
        <p:spPr>
          <a:xfrm>
            <a:off x="423870" y="1533335"/>
            <a:ext cx="2438881" cy="2438878"/>
          </a:xfrm>
          <a:prstGeom prst="ellipse">
            <a:avLst/>
          </a:prstGeom>
          <a:solidFill>
            <a:srgbClr val="FBD2D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8825B38A-511A-E842-AF26-80BBB80FA81D}"/>
              </a:ext>
            </a:extLst>
          </p:cNvPr>
          <p:cNvSpPr/>
          <p:nvPr/>
        </p:nvSpPr>
        <p:spPr>
          <a:xfrm>
            <a:off x="1771964" y="4373559"/>
            <a:ext cx="1945402" cy="1945402"/>
          </a:xfrm>
          <a:prstGeom prst="ellipse">
            <a:avLst/>
          </a:prstGeom>
          <a:solidFill>
            <a:srgbClr val="3D3A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533701F-B6DE-B447-8E6E-F02872EDC19E}"/>
              </a:ext>
            </a:extLst>
          </p:cNvPr>
          <p:cNvSpPr txBox="1"/>
          <p:nvPr/>
        </p:nvSpPr>
        <p:spPr>
          <a:xfrm>
            <a:off x="4098446" y="2483776"/>
            <a:ext cx="3007510" cy="1311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400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OUR </a:t>
            </a:r>
          </a:p>
          <a:p>
            <a:pPr algn="ctr"/>
            <a:r>
              <a:rPr lang="en-AU" sz="4000" b="1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RANKINGS</a:t>
            </a:r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F1122431-9871-B047-B99D-9B134A67DA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4620" y="63666"/>
            <a:ext cx="1730800" cy="1440725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AD53EF0B-E10B-A04B-9486-B50BCCD689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2429" y="130788"/>
            <a:ext cx="1605902" cy="1628361"/>
          </a:xfrm>
          <a:prstGeom prst="rect">
            <a:avLst/>
          </a:prstGeom>
        </p:spPr>
      </p:pic>
      <p:sp>
        <p:nvSpPr>
          <p:cNvPr id="67" name="TextBox 66">
            <a:extLst>
              <a:ext uri="{FF2B5EF4-FFF2-40B4-BE49-F238E27FC236}">
                <a16:creationId xmlns:a16="http://schemas.microsoft.com/office/drawing/2014/main" id="{4C6C00AD-FE49-B04C-8DD3-57EC7552AA6F}"/>
              </a:ext>
            </a:extLst>
          </p:cNvPr>
          <p:cNvSpPr txBox="1"/>
          <p:nvPr/>
        </p:nvSpPr>
        <p:spPr>
          <a:xfrm>
            <a:off x="8518176" y="1240450"/>
            <a:ext cx="1427826" cy="167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0">
                <a:solidFill>
                  <a:schemeClr val="bg1"/>
                </a:solidFill>
                <a:latin typeface="Montserrat" pitchFamily="2" charset="77"/>
              </a:rPr>
              <a:t>Top</a:t>
            </a:r>
          </a:p>
          <a:p>
            <a:pPr algn="ctr"/>
            <a:r>
              <a:rPr lang="en-US" sz="3600" b="1" i="0">
                <a:solidFill>
                  <a:schemeClr val="bg1"/>
                </a:solidFill>
                <a:latin typeface="Montserrat" pitchFamily="2" charset="77"/>
              </a:rPr>
              <a:t>300</a:t>
            </a:r>
            <a:endParaRPr lang="en-AU" sz="3600" b="1">
              <a:solidFill>
                <a:schemeClr val="bg1"/>
              </a:solidFill>
              <a:latin typeface="Montserrat" pitchFamily="2" charset="77"/>
            </a:endParaRPr>
          </a:p>
          <a:p>
            <a:pPr algn="ctr"/>
            <a:r>
              <a:rPr lang="en-AU" b="1">
                <a:solidFill>
                  <a:schemeClr val="bg1"/>
                </a:solidFill>
                <a:latin typeface="Montserrat" pitchFamily="2" charset="77"/>
              </a:rPr>
              <a:t>Globally</a:t>
            </a:r>
            <a:endParaRPr lang="en-AU" sz="2400" b="1" i="0">
              <a:solidFill>
                <a:schemeClr val="bg1"/>
              </a:solidFill>
              <a:latin typeface="Montserrat" pitchFamily="2" charset="77"/>
            </a:endParaRPr>
          </a:p>
          <a:p>
            <a:pPr algn="ctr"/>
            <a:r>
              <a:rPr lang="en-US" sz="900">
                <a:solidFill>
                  <a:schemeClr val="bg1"/>
                </a:solidFill>
              </a:rPr>
              <a:t>2020 Academic Ranking of World Universities (ARWU)</a:t>
            </a:r>
            <a:endParaRPr lang="en-US" sz="1050" b="1" i="0">
              <a:solidFill>
                <a:schemeClr val="bg1"/>
              </a:solidFill>
              <a:latin typeface="Montserrat" pitchFamily="2" charset="77"/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C8ED746B-5106-2C42-A92B-C8CB351A15D1}"/>
              </a:ext>
            </a:extLst>
          </p:cNvPr>
          <p:cNvSpPr txBox="1"/>
          <p:nvPr/>
        </p:nvSpPr>
        <p:spPr>
          <a:xfrm>
            <a:off x="573303" y="1905782"/>
            <a:ext cx="2065347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Montserrat" pitchFamily="2" charset="77"/>
              </a:rPr>
              <a:t>TOP 50</a:t>
            </a:r>
            <a:endParaRPr lang="en-AU" sz="3200" b="1" dirty="0">
              <a:solidFill>
                <a:schemeClr val="bg1"/>
              </a:solidFill>
              <a:latin typeface="Montserrat" pitchFamily="2" charset="77"/>
            </a:endParaRPr>
          </a:p>
          <a:p>
            <a:pPr algn="ctr"/>
            <a:r>
              <a:rPr lang="en-AU" sz="1200" b="1" dirty="0">
                <a:solidFill>
                  <a:schemeClr val="bg1"/>
                </a:solidFill>
                <a:latin typeface="Montserrat" pitchFamily="2" charset="77"/>
              </a:rPr>
              <a:t>IN THE WORLD UNDER 50 YEARS OLD</a:t>
            </a:r>
          </a:p>
          <a:p>
            <a:pPr algn="ctr"/>
            <a:endParaRPr lang="en-AU" sz="1200" b="1" dirty="0">
              <a:solidFill>
                <a:schemeClr val="bg1"/>
              </a:solidFill>
              <a:latin typeface="Montserrat" pitchFamily="2" charset="77"/>
            </a:endParaRPr>
          </a:p>
          <a:p>
            <a:pPr algn="ctr"/>
            <a:endParaRPr lang="en-US" sz="1100" dirty="0">
              <a:solidFill>
                <a:schemeClr val="bg1"/>
              </a:solidFill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 QS  World University Rankings 2021</a:t>
            </a:r>
            <a:endParaRPr lang="en-US" sz="1100" dirty="0"/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6B43A755-0D18-D142-B292-625BDE351C84}"/>
              </a:ext>
            </a:extLst>
          </p:cNvPr>
          <p:cNvCxnSpPr>
            <a:cxnSpLocks/>
          </p:cNvCxnSpPr>
          <p:nvPr/>
        </p:nvCxnSpPr>
        <p:spPr>
          <a:xfrm>
            <a:off x="430280" y="3020529"/>
            <a:ext cx="243888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DF4628CF-E312-2047-849C-1A6917922B16}"/>
              </a:ext>
            </a:extLst>
          </p:cNvPr>
          <p:cNvGrpSpPr/>
          <p:nvPr/>
        </p:nvGrpSpPr>
        <p:grpSpPr>
          <a:xfrm>
            <a:off x="1512944" y="4462013"/>
            <a:ext cx="2438881" cy="1759906"/>
            <a:chOff x="1514828" y="4432935"/>
            <a:chExt cx="2438881" cy="1759906"/>
          </a:xfrm>
        </p:grpSpPr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F2887015-CA1D-DD4B-BEE0-B8A95B51A8D7}"/>
                </a:ext>
              </a:extLst>
            </p:cNvPr>
            <p:cNvGrpSpPr/>
            <p:nvPr/>
          </p:nvGrpSpPr>
          <p:grpSpPr>
            <a:xfrm>
              <a:off x="1514828" y="4633859"/>
              <a:ext cx="2438881" cy="1558982"/>
              <a:chOff x="1514828" y="4633859"/>
              <a:chExt cx="2438881" cy="1558982"/>
            </a:xfrm>
          </p:grpSpPr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E376B282-F114-3B43-9CD3-34BE11C8F3A5}"/>
                  </a:ext>
                </a:extLst>
              </p:cNvPr>
              <p:cNvSpPr txBox="1"/>
              <p:nvPr/>
            </p:nvSpPr>
            <p:spPr>
              <a:xfrm>
                <a:off x="1721572" y="4633859"/>
                <a:ext cx="2065347" cy="12311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5000" b="1" dirty="0">
                    <a:solidFill>
                      <a:schemeClr val="bg1"/>
                    </a:solidFill>
                    <a:latin typeface="Montserrat" pitchFamily="2" charset="77"/>
                  </a:rPr>
                  <a:t>250</a:t>
                </a:r>
                <a:endParaRPr lang="en-AU" sz="5000" b="1" dirty="0">
                  <a:solidFill>
                    <a:schemeClr val="bg1"/>
                  </a:solidFill>
                  <a:latin typeface="Montserrat" pitchFamily="2" charset="77"/>
                </a:endParaRPr>
              </a:p>
              <a:p>
                <a:pPr algn="ctr"/>
                <a:r>
                  <a:rPr lang="en-AU" sz="1200" b="1" dirty="0">
                    <a:solidFill>
                      <a:schemeClr val="bg1"/>
                    </a:solidFill>
                    <a:latin typeface="Montserrat" pitchFamily="2" charset="77"/>
                  </a:rPr>
                  <a:t>Universities in the world</a:t>
                </a:r>
              </a:p>
            </p:txBody>
          </p:sp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7A4AB93F-3B7E-E84B-B47B-99CB4C50CB2F}"/>
                  </a:ext>
                </a:extLst>
              </p:cNvPr>
              <p:cNvSpPr txBox="1"/>
              <p:nvPr/>
            </p:nvSpPr>
            <p:spPr>
              <a:xfrm>
                <a:off x="1721572" y="5823509"/>
                <a:ext cx="206534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dirty="0">
                    <a:solidFill>
                      <a:schemeClr val="bg1"/>
                    </a:solidFill>
                    <a:latin typeface="Montserrat" pitchFamily="2" charset="77"/>
                  </a:rPr>
                  <a:t>US News Best Global </a:t>
                </a:r>
              </a:p>
              <a:p>
                <a:pPr algn="ctr"/>
                <a:r>
                  <a:rPr lang="en-US" sz="900" dirty="0">
                    <a:solidFill>
                      <a:schemeClr val="bg1"/>
                    </a:solidFill>
                    <a:latin typeface="Montserrat" pitchFamily="2" charset="77"/>
                  </a:rPr>
                  <a:t>Universities 2021</a:t>
                </a:r>
                <a:endParaRPr lang="en-AU" sz="900" dirty="0">
                  <a:solidFill>
                    <a:schemeClr val="bg1"/>
                  </a:solidFill>
                  <a:latin typeface="Montserrat" pitchFamily="2" charset="77"/>
                </a:endParaRPr>
              </a:p>
            </p:txBody>
          </p: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AABE27EF-8232-2648-BE85-061DDB0D8A4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14828" y="5439884"/>
                <a:ext cx="2438881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</p:cxnSp>
        </p:grp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7D77102-CC99-0E48-B42A-6C633DF5DCC5}"/>
                </a:ext>
              </a:extLst>
            </p:cNvPr>
            <p:cNvSpPr txBox="1"/>
            <p:nvPr/>
          </p:nvSpPr>
          <p:spPr>
            <a:xfrm>
              <a:off x="2178957" y="4432935"/>
              <a:ext cx="10897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solidFill>
                    <a:schemeClr val="bg1"/>
                  </a:solidFill>
                  <a:latin typeface="Montserrat" pitchFamily="2" charset="77"/>
                </a:rPr>
                <a:t>TOP</a:t>
              </a:r>
            </a:p>
          </p:txBody>
        </p:sp>
      </p:grpSp>
      <p:sp>
        <p:nvSpPr>
          <p:cNvPr id="40" name="Oval 39">
            <a:extLst>
              <a:ext uri="{FF2B5EF4-FFF2-40B4-BE49-F238E27FC236}">
                <a16:creationId xmlns:a16="http://schemas.microsoft.com/office/drawing/2014/main" id="{2FD9B9AF-F13E-A74F-A7F2-A774A674BC46}"/>
              </a:ext>
            </a:extLst>
          </p:cNvPr>
          <p:cNvSpPr/>
          <p:nvPr/>
        </p:nvSpPr>
        <p:spPr>
          <a:xfrm>
            <a:off x="8229542" y="943782"/>
            <a:ext cx="2027190" cy="2027187"/>
          </a:xfrm>
          <a:prstGeom prst="ellipse">
            <a:avLst/>
          </a:prstGeom>
          <a:solidFill>
            <a:srgbClr val="3D3A3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highlight>
                <a:srgbClr val="000000"/>
              </a:highlight>
            </a:endParaRPr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D776A830-8875-DA4B-9636-D4EEBBF89FE4}"/>
              </a:ext>
            </a:extLst>
          </p:cNvPr>
          <p:cNvGrpSpPr/>
          <p:nvPr/>
        </p:nvGrpSpPr>
        <p:grpSpPr>
          <a:xfrm>
            <a:off x="5435208" y="4773801"/>
            <a:ext cx="2571567" cy="1942325"/>
            <a:chOff x="1456881" y="4488109"/>
            <a:chExt cx="2496828" cy="1885874"/>
          </a:xfrm>
        </p:grpSpPr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501C5C50-5215-E04C-B9D6-6032A1526EA6}"/>
                </a:ext>
              </a:extLst>
            </p:cNvPr>
            <p:cNvGrpSpPr/>
            <p:nvPr/>
          </p:nvGrpSpPr>
          <p:grpSpPr>
            <a:xfrm>
              <a:off x="1456881" y="4708934"/>
              <a:ext cx="2496828" cy="1665049"/>
              <a:chOff x="1456881" y="4708934"/>
              <a:chExt cx="2496828" cy="1665049"/>
            </a:xfrm>
          </p:grpSpPr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4CAFC6B6-F2B5-8249-8D96-289544F1DA27}"/>
                  </a:ext>
                </a:extLst>
              </p:cNvPr>
              <p:cNvSpPr txBox="1"/>
              <p:nvPr/>
            </p:nvSpPr>
            <p:spPr>
              <a:xfrm>
                <a:off x="1701596" y="4708934"/>
                <a:ext cx="2065347" cy="11056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5400" b="1" dirty="0">
                    <a:solidFill>
                      <a:schemeClr val="bg1"/>
                    </a:solidFill>
                    <a:latin typeface="Montserrat" pitchFamily="2" charset="77"/>
                  </a:rPr>
                  <a:t>175</a:t>
                </a:r>
                <a:endParaRPr lang="en-AU" sz="5400" b="1" dirty="0">
                  <a:solidFill>
                    <a:schemeClr val="bg1"/>
                  </a:solidFill>
                  <a:latin typeface="Montserrat" pitchFamily="2" charset="77"/>
                </a:endParaRPr>
              </a:p>
              <a:p>
                <a:pPr algn="ctr"/>
                <a:r>
                  <a:rPr lang="en-AU" sz="1400" b="1" dirty="0">
                    <a:solidFill>
                      <a:schemeClr val="bg1"/>
                    </a:solidFill>
                    <a:latin typeface="Montserrat" pitchFamily="2" charset="77"/>
                  </a:rPr>
                  <a:t>Engineering</a:t>
                </a:r>
              </a:p>
            </p:txBody>
          </p:sp>
          <p:sp>
            <p:nvSpPr>
              <p:cNvPr id="76" name="TextBox 75">
                <a:extLst>
                  <a:ext uri="{FF2B5EF4-FFF2-40B4-BE49-F238E27FC236}">
                    <a16:creationId xmlns:a16="http://schemas.microsoft.com/office/drawing/2014/main" id="{C50574A9-38F8-7D46-A4E9-413C79F3B546}"/>
                  </a:ext>
                </a:extLst>
              </p:cNvPr>
              <p:cNvSpPr txBox="1"/>
              <p:nvPr/>
            </p:nvSpPr>
            <p:spPr>
              <a:xfrm>
                <a:off x="1701596" y="5880912"/>
                <a:ext cx="2065347" cy="4930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dirty="0">
                    <a:solidFill>
                      <a:schemeClr val="bg1"/>
                    </a:solidFill>
                  </a:rPr>
                  <a:t>(THE) World University</a:t>
                </a:r>
                <a:br>
                  <a:rPr lang="en-US" sz="900" dirty="0">
                    <a:solidFill>
                      <a:schemeClr val="bg1"/>
                    </a:solidFill>
                  </a:rPr>
                </a:br>
                <a:r>
                  <a:rPr lang="en-US" sz="900" dirty="0">
                    <a:solidFill>
                      <a:schemeClr val="bg1"/>
                    </a:solidFill>
                  </a:rPr>
                  <a:t>Rankings by Subject </a:t>
                </a:r>
              </a:p>
              <a:p>
                <a:pPr algn="ctr"/>
                <a:r>
                  <a:rPr lang="en-US" sz="900" dirty="0">
                    <a:solidFill>
                      <a:schemeClr val="bg1"/>
                    </a:solidFill>
                  </a:rPr>
                  <a:t>2022</a:t>
                </a:r>
                <a:endParaRPr lang="en-AU" sz="900" b="1" dirty="0">
                  <a:solidFill>
                    <a:schemeClr val="bg1"/>
                  </a:solidFill>
                  <a:latin typeface="Montserrat" pitchFamily="2" charset="77"/>
                </a:endParaRPr>
              </a:p>
            </p:txBody>
          </p: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39C45449-2A03-144A-85B3-D867755CD07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456881" y="5494908"/>
                <a:ext cx="2438881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DE2A1DB9-614B-F540-BE1A-12A4BCEE908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14828" y="5845403"/>
                <a:ext cx="2438881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</p:cxnSp>
        </p:grp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5930DF59-C4DE-FB4D-9F6F-C52D8E922112}"/>
                </a:ext>
              </a:extLst>
            </p:cNvPr>
            <p:cNvSpPr txBox="1"/>
            <p:nvPr/>
          </p:nvSpPr>
          <p:spPr>
            <a:xfrm>
              <a:off x="2189387" y="4488109"/>
              <a:ext cx="10897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>
                  <a:solidFill>
                    <a:schemeClr val="bg1"/>
                  </a:solidFill>
                  <a:latin typeface="Montserrat" pitchFamily="2" charset="77"/>
                </a:rPr>
                <a:t>TOP</a:t>
              </a:r>
            </a:p>
          </p:txBody>
        </p:sp>
      </p:grpSp>
      <p:sp>
        <p:nvSpPr>
          <p:cNvPr id="79" name="TextBox 78">
            <a:extLst>
              <a:ext uri="{FF2B5EF4-FFF2-40B4-BE49-F238E27FC236}">
                <a16:creationId xmlns:a16="http://schemas.microsoft.com/office/drawing/2014/main" id="{6CB43528-AAA6-554A-BD79-1259B9C6EB73}"/>
              </a:ext>
            </a:extLst>
          </p:cNvPr>
          <p:cNvSpPr txBox="1"/>
          <p:nvPr/>
        </p:nvSpPr>
        <p:spPr>
          <a:xfrm>
            <a:off x="8659575" y="3789246"/>
            <a:ext cx="257284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800" b="1" dirty="0">
                <a:solidFill>
                  <a:schemeClr val="bg1"/>
                </a:solidFill>
                <a:latin typeface="Montserrat" pitchFamily="2" charset="77"/>
              </a:rPr>
              <a:t>TOP </a:t>
            </a:r>
          </a:p>
          <a:p>
            <a:pPr algn="ctr"/>
            <a:r>
              <a:rPr lang="en-US" sz="3800" b="1" dirty="0">
                <a:solidFill>
                  <a:schemeClr val="bg1"/>
                </a:solidFill>
                <a:latin typeface="Montserrat" pitchFamily="2" charset="77"/>
              </a:rPr>
              <a:t>20 in Australia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FC32C62F-4877-A44C-B7C8-8C756EAC64FC}"/>
              </a:ext>
            </a:extLst>
          </p:cNvPr>
          <p:cNvSpPr txBox="1"/>
          <p:nvPr/>
        </p:nvSpPr>
        <p:spPr>
          <a:xfrm>
            <a:off x="8247734" y="1300250"/>
            <a:ext cx="206534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Montserrat" pitchFamily="2" charset="77"/>
              </a:rPr>
              <a:t>300</a:t>
            </a:r>
            <a:endParaRPr lang="en-AU" sz="4400" b="1" dirty="0">
              <a:solidFill>
                <a:schemeClr val="bg1"/>
              </a:solidFill>
              <a:latin typeface="Montserrat" pitchFamily="2" charset="77"/>
            </a:endParaRPr>
          </a:p>
          <a:p>
            <a:pPr algn="ctr"/>
            <a:r>
              <a:rPr lang="en-AU" b="1" dirty="0">
                <a:solidFill>
                  <a:schemeClr val="bg1"/>
                </a:solidFill>
                <a:latin typeface="Montserrat" pitchFamily="2" charset="77"/>
              </a:rPr>
              <a:t>globally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D18E68A4-27DC-5849-8F58-B526068740CB}"/>
              </a:ext>
            </a:extLst>
          </p:cNvPr>
          <p:cNvSpPr txBox="1"/>
          <p:nvPr/>
        </p:nvSpPr>
        <p:spPr>
          <a:xfrm>
            <a:off x="8191385" y="2325414"/>
            <a:ext cx="206534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solidFill>
                  <a:schemeClr val="bg1"/>
                </a:solidFill>
              </a:rPr>
              <a:t>Academic Ranking 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</a:rPr>
              <a:t>of  World Universities  2021</a:t>
            </a:r>
            <a:br>
              <a:rPr lang="en-US" sz="900" dirty="0">
                <a:solidFill>
                  <a:schemeClr val="bg1"/>
                </a:solidFill>
              </a:rPr>
            </a:br>
            <a:r>
              <a:rPr lang="en-US" sz="900" dirty="0">
                <a:solidFill>
                  <a:schemeClr val="bg1"/>
                </a:solidFill>
              </a:rPr>
              <a:t>(ARWU)</a:t>
            </a:r>
            <a:endParaRPr lang="en-AU" sz="900" b="1" dirty="0">
              <a:solidFill>
                <a:schemeClr val="bg1"/>
              </a:solidFill>
              <a:latin typeface="Montserrat" pitchFamily="2" charset="77"/>
            </a:endParaRP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1475F6C2-BD72-9A4C-85C8-892B2265F2DD}"/>
              </a:ext>
            </a:extLst>
          </p:cNvPr>
          <p:cNvSpPr txBox="1"/>
          <p:nvPr/>
        </p:nvSpPr>
        <p:spPr>
          <a:xfrm>
            <a:off x="8647123" y="1076995"/>
            <a:ext cx="1089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  <a:latin typeface="Montserrat" pitchFamily="2" charset="77"/>
              </a:rPr>
              <a:t>TOP</a:t>
            </a:r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3E4763DC-E234-8A46-B6F9-9D9E33E785EE}"/>
              </a:ext>
            </a:extLst>
          </p:cNvPr>
          <p:cNvSpPr/>
          <p:nvPr/>
        </p:nvSpPr>
        <p:spPr>
          <a:xfrm>
            <a:off x="6083773" y="29331"/>
            <a:ext cx="1590681" cy="1590679"/>
          </a:xfrm>
          <a:prstGeom prst="ellipse">
            <a:avLst/>
          </a:prstGeom>
          <a:solidFill>
            <a:srgbClr val="8000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highlight>
                <a:srgbClr val="000000"/>
              </a:highlight>
            </a:endParaRP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FCFFCCC9-9C07-4847-A421-CB05132823CA}"/>
              </a:ext>
            </a:extLst>
          </p:cNvPr>
          <p:cNvGrpSpPr/>
          <p:nvPr/>
        </p:nvGrpSpPr>
        <p:grpSpPr>
          <a:xfrm>
            <a:off x="5636467" y="74852"/>
            <a:ext cx="2511885" cy="1520496"/>
            <a:chOff x="1533866" y="4488109"/>
            <a:chExt cx="2438881" cy="1476305"/>
          </a:xfrm>
        </p:grpSpPr>
        <p:grpSp>
          <p:nvGrpSpPr>
            <p:cNvPr id="88" name="Group 87">
              <a:extLst>
                <a:ext uri="{FF2B5EF4-FFF2-40B4-BE49-F238E27FC236}">
                  <a16:creationId xmlns:a16="http://schemas.microsoft.com/office/drawing/2014/main" id="{391180BB-F197-7A42-AEDC-B71A2A3F5112}"/>
                </a:ext>
              </a:extLst>
            </p:cNvPr>
            <p:cNvGrpSpPr/>
            <p:nvPr/>
          </p:nvGrpSpPr>
          <p:grpSpPr>
            <a:xfrm>
              <a:off x="1533866" y="4633859"/>
              <a:ext cx="2438881" cy="1330555"/>
              <a:chOff x="1533866" y="4633859"/>
              <a:chExt cx="2438881" cy="1330555"/>
            </a:xfrm>
          </p:grpSpPr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D1EF47E9-B3C5-184F-B3C1-23CE64E805E8}"/>
                  </a:ext>
                </a:extLst>
              </p:cNvPr>
              <p:cNvSpPr txBox="1"/>
              <p:nvPr/>
            </p:nvSpPr>
            <p:spPr>
              <a:xfrm>
                <a:off x="1721572" y="4633859"/>
                <a:ext cx="2065347" cy="8068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chemeClr val="bg1"/>
                    </a:solidFill>
                    <a:latin typeface="Montserrat" pitchFamily="2" charset="77"/>
                  </a:rPr>
                  <a:t>250</a:t>
                </a:r>
                <a:endParaRPr lang="en-AU" sz="3600" b="1" dirty="0">
                  <a:solidFill>
                    <a:schemeClr val="bg1"/>
                  </a:solidFill>
                  <a:latin typeface="Montserrat" pitchFamily="2" charset="77"/>
                </a:endParaRPr>
              </a:p>
              <a:p>
                <a:pPr algn="ctr"/>
                <a:r>
                  <a:rPr lang="en-AU" sz="1200" b="1" dirty="0">
                    <a:solidFill>
                      <a:schemeClr val="bg1"/>
                    </a:solidFill>
                    <a:latin typeface="Montserrat" pitchFamily="2" charset="77"/>
                  </a:rPr>
                  <a:t>Computer Science</a:t>
                </a:r>
              </a:p>
            </p:txBody>
          </p: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956BA374-7477-C947-A569-1F74A7F96D29}"/>
                  </a:ext>
                </a:extLst>
              </p:cNvPr>
              <p:cNvSpPr txBox="1"/>
              <p:nvPr/>
            </p:nvSpPr>
            <p:spPr>
              <a:xfrm>
                <a:off x="1711990" y="5471342"/>
                <a:ext cx="2065347" cy="4930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dirty="0">
                    <a:solidFill>
                      <a:schemeClr val="bg1"/>
                    </a:solidFill>
                  </a:rPr>
                  <a:t>(THE )World University</a:t>
                </a:r>
                <a:br>
                  <a:rPr lang="en-US" sz="900" dirty="0">
                    <a:solidFill>
                      <a:schemeClr val="bg1"/>
                    </a:solidFill>
                  </a:rPr>
                </a:br>
                <a:r>
                  <a:rPr lang="en-US" sz="900" dirty="0">
                    <a:solidFill>
                      <a:schemeClr val="bg1"/>
                    </a:solidFill>
                  </a:rPr>
                  <a:t>Rankings by Subject </a:t>
                </a:r>
              </a:p>
              <a:p>
                <a:pPr algn="ctr"/>
                <a:r>
                  <a:rPr lang="en-US" sz="900" dirty="0">
                    <a:solidFill>
                      <a:schemeClr val="bg1"/>
                    </a:solidFill>
                  </a:rPr>
                  <a:t>2022</a:t>
                </a:r>
                <a:endParaRPr lang="en-AU" sz="900" b="1" dirty="0">
                  <a:solidFill>
                    <a:schemeClr val="bg1"/>
                  </a:solidFill>
                  <a:latin typeface="Montserrat" pitchFamily="2" charset="77"/>
                </a:endParaRPr>
              </a:p>
            </p:txBody>
          </p:sp>
          <p:cxnSp>
            <p:nvCxnSpPr>
              <p:cNvPr id="92" name="Straight Connector 91">
                <a:extLst>
                  <a:ext uri="{FF2B5EF4-FFF2-40B4-BE49-F238E27FC236}">
                    <a16:creationId xmlns:a16="http://schemas.microsoft.com/office/drawing/2014/main" id="{A91B3702-93B9-9F4F-AD27-FE308E7975A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33866" y="5178427"/>
                <a:ext cx="2438881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>
                <a:extLst>
                  <a:ext uri="{FF2B5EF4-FFF2-40B4-BE49-F238E27FC236}">
                    <a16:creationId xmlns:a16="http://schemas.microsoft.com/office/drawing/2014/main" id="{B34F444B-A34F-AE40-8B3D-B614C833A38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33866" y="5440705"/>
                <a:ext cx="2438881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</p:cxnSp>
        </p:grpSp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A3E3D4D0-B20D-E840-BFE5-9AC6F6075D4A}"/>
                </a:ext>
              </a:extLst>
            </p:cNvPr>
            <p:cNvSpPr txBox="1"/>
            <p:nvPr/>
          </p:nvSpPr>
          <p:spPr>
            <a:xfrm>
              <a:off x="2189387" y="4488109"/>
              <a:ext cx="1089764" cy="298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>
                  <a:solidFill>
                    <a:schemeClr val="bg1"/>
                  </a:solidFill>
                  <a:latin typeface="Montserrat" pitchFamily="2" charset="77"/>
                </a:rPr>
                <a:t>TOP</a:t>
              </a:r>
            </a:p>
          </p:txBody>
        </p:sp>
      </p:grp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6B43A755-0D18-D142-B292-625BDE351C84}"/>
              </a:ext>
            </a:extLst>
          </p:cNvPr>
          <p:cNvCxnSpPr>
            <a:cxnSpLocks/>
          </p:cNvCxnSpPr>
          <p:nvPr/>
        </p:nvCxnSpPr>
        <p:spPr>
          <a:xfrm>
            <a:off x="8786286" y="5657983"/>
            <a:ext cx="243888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B34F444B-A34F-AE40-8B3D-B614C833A38D}"/>
              </a:ext>
            </a:extLst>
          </p:cNvPr>
          <p:cNvCxnSpPr>
            <a:cxnSpLocks/>
          </p:cNvCxnSpPr>
          <p:nvPr/>
        </p:nvCxnSpPr>
        <p:spPr>
          <a:xfrm>
            <a:off x="7764405" y="2328952"/>
            <a:ext cx="2511885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C50574A9-38F8-7D46-A4E9-413C79F3B546}"/>
              </a:ext>
            </a:extLst>
          </p:cNvPr>
          <p:cNvSpPr txBox="1"/>
          <p:nvPr/>
        </p:nvSpPr>
        <p:spPr>
          <a:xfrm>
            <a:off x="8882415" y="5738607"/>
            <a:ext cx="21271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</a:rPr>
              <a:t>QS World University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</a:rPr>
              <a:t>Rankings 2022</a:t>
            </a:r>
            <a:endParaRPr lang="en-AU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184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EA1750-16AB-BA4F-A2C0-926469B772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449927"/>
            <a:ext cx="6904799" cy="1077218"/>
          </a:xfrm>
        </p:spPr>
        <p:txBody>
          <a:bodyPr wrap="square" lIns="91440" tIns="45720" rIns="91440" bIns="45720" anchor="t" anchorCtr="0">
            <a:spAutoFit/>
          </a:bodyPr>
          <a:lstStyle/>
          <a:p>
            <a:r>
              <a:rPr lang="en-US">
                <a:latin typeface="Barlow Light"/>
              </a:rPr>
              <a:t>Master of Business Administration (MBA)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29A020C-C430-884E-87B3-FB54A1E01E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763684"/>
            <a:ext cx="6904798" cy="517525"/>
          </a:xfrm>
        </p:spPr>
        <p:txBody>
          <a:bodyPr lIns="91440" tIns="45720" rIns="91440" bIns="45720" anchor="t"/>
          <a:lstStyle/>
          <a:p>
            <a:r>
              <a:rPr lang="en-US" dirty="0">
                <a:latin typeface="Open Sans SemiBold"/>
                <a:ea typeface="Open Sans SemiBold"/>
                <a:cs typeface="Open Sans SemiBold"/>
              </a:rPr>
              <a:t>Duration: 1.5 - 2 years Full-time |  AU $3</a:t>
            </a:r>
            <a:r>
              <a:rPr lang="en-US" altLang="ko-KR" dirty="0">
                <a:latin typeface="Open Sans SemiBold"/>
                <a:ea typeface="Open Sans SemiBold"/>
                <a:cs typeface="Open Sans SemiBold"/>
              </a:rPr>
              <a:t>8,300</a:t>
            </a:r>
            <a:r>
              <a:rPr lang="en-US" dirty="0">
                <a:latin typeface="Open Sans SemiBold"/>
                <a:ea typeface="Open Sans SemiBold"/>
                <a:cs typeface="Open Sans SemiBold"/>
              </a:rPr>
              <a:t> (annual for 2022)</a:t>
            </a:r>
          </a:p>
          <a:p>
            <a:r>
              <a:rPr lang="en-US" dirty="0">
                <a:latin typeface="Open Sans SemiBold"/>
                <a:ea typeface="Open Sans SemiBold"/>
                <a:cs typeface="Open Sans SemiBold"/>
              </a:rPr>
              <a:t>CRICOS 102648M | Intake: </a:t>
            </a:r>
            <a:r>
              <a:rPr lang="en-AU" dirty="0">
                <a:latin typeface="Open Sans SemiBold"/>
                <a:ea typeface="Open Sans SemiBold"/>
                <a:cs typeface="Open Sans SemiBold"/>
              </a:rPr>
              <a:t>May</a:t>
            </a:r>
            <a:r>
              <a:rPr lang="en-US" dirty="0">
                <a:latin typeface="Open Sans SemiBold"/>
                <a:ea typeface="Open Sans SemiBold"/>
                <a:cs typeface="Open Sans SemiBold"/>
              </a:rPr>
              <a:t> and September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435EBDD0-0EB3-2045-9306-2F056ECD9355}"/>
              </a:ext>
            </a:extLst>
          </p:cNvPr>
          <p:cNvSpPr txBox="1">
            <a:spLocks/>
          </p:cNvSpPr>
          <p:nvPr/>
        </p:nvSpPr>
        <p:spPr>
          <a:xfrm>
            <a:off x="430280" y="2439594"/>
            <a:ext cx="6904798" cy="51752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tx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Open Sans SemiBold"/>
                <a:ea typeface="Open Sans SemiBold"/>
                <a:cs typeface="Open Sans SemiBold"/>
              </a:rPr>
              <a:t>$13</a:t>
            </a:r>
            <a:r>
              <a:rPr lang="en-US" altLang="ko-KR">
                <a:latin typeface="Open Sans SemiBold"/>
                <a:ea typeface="Open Sans SemiBold"/>
                <a:cs typeface="Open Sans SemiBold"/>
              </a:rPr>
              <a:t>,405</a:t>
            </a:r>
            <a:r>
              <a:rPr lang="ko-KR" altLang="en-US">
                <a:latin typeface="Open Sans SemiBold"/>
                <a:cs typeface="Open Sans SemiBold"/>
              </a:rPr>
              <a:t> </a:t>
            </a:r>
            <a:r>
              <a:rPr lang="en-US">
                <a:latin typeface="Open Sans SemiBold"/>
                <a:ea typeface="Open Sans SemiBold"/>
                <a:cs typeface="Open Sans SemiBold"/>
              </a:rPr>
              <a:t>(per 4 units)*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B53091-A663-FB40-9AF3-AB2C4F0DECCE}"/>
              </a:ext>
            </a:extLst>
          </p:cNvPr>
          <p:cNvSpPr txBox="1"/>
          <p:nvPr/>
        </p:nvSpPr>
        <p:spPr>
          <a:xfrm>
            <a:off x="272341" y="6426787"/>
            <a:ext cx="7220676" cy="2154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altLang="ko-KR" sz="800" dirty="0">
                <a:latin typeface="Open Sans"/>
                <a:ea typeface="맑은 고딕"/>
                <a:cs typeface="Open Sans"/>
              </a:rPr>
              <a:t>* With George Swinburne Scholarship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77C9C45-8269-41C0-B7B3-92EFEF7447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054" t="375" r="8714" b="-680"/>
          <a:stretch/>
        </p:blipFill>
        <p:spPr>
          <a:xfrm>
            <a:off x="7850554" y="449927"/>
            <a:ext cx="4340141" cy="4323325"/>
          </a:xfrm>
          <a:prstGeom prst="rect">
            <a:avLst/>
          </a:prstGeom>
        </p:spPr>
      </p:pic>
      <p:sp>
        <p:nvSpPr>
          <p:cNvPr id="8" name="Subtitle 4">
            <a:extLst>
              <a:ext uri="{FF2B5EF4-FFF2-40B4-BE49-F238E27FC236}">
                <a16:creationId xmlns:a16="http://schemas.microsoft.com/office/drawing/2014/main" id="{AE68C635-3595-3944-A6FE-4BA7459AB14B}"/>
              </a:ext>
            </a:extLst>
          </p:cNvPr>
          <p:cNvSpPr txBox="1">
            <a:spLocks/>
          </p:cNvSpPr>
          <p:nvPr/>
        </p:nvSpPr>
        <p:spPr>
          <a:xfrm>
            <a:off x="430280" y="3089299"/>
            <a:ext cx="6904798" cy="2718693"/>
          </a:xfrm>
          <a:prstGeom prst="rect">
            <a:avLst/>
          </a:prstGeom>
        </p:spPr>
        <p:txBody>
          <a:bodyPr wrap="square" lIns="91440" tIns="45720" rIns="91440" bIns="45720" anchor="t" anchorCtr="0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None/>
              <a:defRPr sz="1200" b="0" i="0" kern="1200" cap="none" baseline="0">
                <a:solidFill>
                  <a:srgbClr val="000000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189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77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66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54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943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131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32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509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tabLst>
                <a:tab pos="444500" algn="l"/>
              </a:tabLst>
            </a:pPr>
            <a:r>
              <a:rPr lang="en-US" sz="1400" b="1" dirty="0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Academic entry requirements: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 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a bachelor degree (or higher award) in any discipline from a </a:t>
            </a:r>
            <a:r>
              <a:rPr lang="en-US" sz="1400" dirty="0" err="1">
                <a:latin typeface="Open Sans Light"/>
                <a:ea typeface="Open Sans Light"/>
                <a:cs typeface="Open Sans Light"/>
              </a:rPr>
              <a:t>recognised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 higher education institution or equivalent or the Postgraduate Qualifying Program (available to International applicants only).</a:t>
            </a: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English entry requirements: 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IELTS overall band of 6.5 (Academic Module) with no individual band below 6.0 / TOEFL </a:t>
            </a:r>
            <a:r>
              <a:rPr lang="en-US" sz="1400" dirty="0" err="1">
                <a:latin typeface="Open Sans Light"/>
                <a:ea typeface="Open Sans Light"/>
                <a:cs typeface="Open Sans Light"/>
              </a:rPr>
              <a:t>iBT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 (internet-based) minimum score of 79 with a reading band no less than 18 and writing band no less than 20 / Pearson (PTE) minimum score of 58 (no communicative skills less than 50) or any other equivalent assessment of English language proficiency.</a:t>
            </a:r>
            <a:endParaRPr lang="en-ZA" sz="1400" dirty="0">
              <a:latin typeface="Open Sans Light"/>
              <a:ea typeface="Open Sans Light"/>
              <a:cs typeface="Open Sans Ligh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Career outcomes: 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Business consultant, high management roles in several areas as Finance, Marketing, Sales, HR and others.</a:t>
            </a:r>
            <a:endParaRPr lang="en-ZA" sz="1400" dirty="0"/>
          </a:p>
        </p:txBody>
      </p:sp>
    </p:spTree>
    <p:extLst>
      <p:ext uri="{BB962C8B-B14F-4D97-AF65-F5344CB8AC3E}">
        <p14:creationId xmlns:p14="http://schemas.microsoft.com/office/powerpoint/2010/main" val="11727212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D133-6985-2B47-96A0-241B364BD7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Course Structure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AE0B70-87BA-EA40-BB7C-EBCFEE9904C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352544"/>
            <a:ext cx="9687754" cy="517525"/>
          </a:xfrm>
        </p:spPr>
        <p:txBody>
          <a:bodyPr lIns="91440" tIns="45720" rIns="91440" bIns="45720" anchor="t"/>
          <a:lstStyle/>
          <a:p>
            <a:r>
              <a:rPr lang="en-US">
                <a:latin typeface="Open Sans SemiBold"/>
                <a:ea typeface="Open Sans SemiBold"/>
                <a:cs typeface="Open Sans SemiBold"/>
              </a:rPr>
              <a:t>Total Units: 16</a:t>
            </a:r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692F3E60-1E1A-7548-9F66-74AA9D696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1870069"/>
            <a:ext cx="10217056" cy="5899051"/>
          </a:xfrm>
        </p:spPr>
        <p:txBody>
          <a:bodyPr wrap="square" lIns="91440" tIns="45720" rIns="91440" bIns="45720" numCol="2" anchor="t" anchorCtr="0">
            <a:spAutoFit/>
          </a:bodyPr>
          <a:lstStyle/>
          <a:p>
            <a:r>
              <a:rPr lang="en-ZA" sz="1400" b="1" dirty="0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4 Foundation Units:</a:t>
            </a:r>
            <a:endParaRPr lang="en-ZA" sz="1400" b="1" dirty="0">
              <a:solidFill>
                <a:srgbClr val="ED1C2E"/>
              </a:solidFill>
            </a:endParaRPr>
          </a:p>
          <a:p>
            <a:r>
              <a:rPr lang="en-US" sz="1400" dirty="0">
                <a:latin typeface="Open Sans Light"/>
                <a:ea typeface="Open Sans Light"/>
                <a:cs typeface="Open Sans Light"/>
              </a:rPr>
              <a:t>Business Information Systems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sz="1400" b="1" dirty="0">
              <a:solidFill>
                <a:srgbClr val="ED1C2E"/>
              </a:solidFill>
              <a:latin typeface="Open Sans Light"/>
              <a:ea typeface="Open Sans Light"/>
              <a:cs typeface="Open Sans Light"/>
            </a:endParaRPr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Management Analysis and Problem-solving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Business Sustainability and Social Impact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Future Management Skills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</a:p>
          <a:p>
            <a:endParaRPr lang="en-ZA" sz="1400" dirty="0"/>
          </a:p>
          <a:p>
            <a:r>
              <a:rPr lang="en-ZA" sz="1400" b="1" dirty="0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8 Core Units:</a:t>
            </a:r>
          </a:p>
          <a:p>
            <a:r>
              <a:rPr lang="en-US" sz="1400" dirty="0">
                <a:latin typeface="Open Sans Light"/>
                <a:ea typeface="Open Sans Light"/>
                <a:cs typeface="Open Sans Light"/>
              </a:rPr>
              <a:t>Accounting Systems and Reporting </a:t>
            </a:r>
            <a:endParaRPr lang="en-ZA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Economics *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Opportunity Discovery *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Corporate Financial Management *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dirty="0"/>
          </a:p>
          <a:p>
            <a:pPr>
              <a:spcBef>
                <a:spcPts val="0"/>
              </a:spcBef>
            </a:pPr>
            <a:r>
              <a:rPr lang="en-US" sz="1400" dirty="0" err="1">
                <a:latin typeface="Open Sans Light"/>
                <a:ea typeface="Open Sans Light"/>
                <a:cs typeface="Open Sans Light"/>
              </a:rPr>
              <a:t>Behaviour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 in </a:t>
            </a:r>
            <a:r>
              <a:rPr lang="en-US" sz="1400" dirty="0" err="1">
                <a:latin typeface="Open Sans Light"/>
                <a:ea typeface="Open Sans Light"/>
                <a:cs typeface="Open Sans Light"/>
              </a:rPr>
              <a:t>Organisations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 *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Business Strategy *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Leadership for Innovation * </a:t>
            </a:r>
            <a:endParaRPr lang="en-ZA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Marketing Management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dirty="0"/>
          </a:p>
          <a:p>
            <a:endParaRPr lang="en-ZA" sz="1400" b="1" dirty="0">
              <a:solidFill>
                <a:srgbClr val="ED1C2E"/>
              </a:solidFill>
              <a:latin typeface="Open Sans Light"/>
              <a:ea typeface="Open Sans Light"/>
              <a:cs typeface="Open Sans Light"/>
            </a:endParaRPr>
          </a:p>
          <a:p>
            <a:endParaRPr lang="en-ZA" sz="1400" b="1" dirty="0">
              <a:solidFill>
                <a:srgbClr val="ED1C2E"/>
              </a:solidFill>
              <a:latin typeface="Open Sans Light"/>
              <a:ea typeface="Open Sans Light"/>
              <a:cs typeface="Open Sans Light"/>
            </a:endParaRPr>
          </a:p>
          <a:p>
            <a:endParaRPr lang="en-ZA" sz="1400" b="1" dirty="0">
              <a:solidFill>
                <a:srgbClr val="ED1C2E"/>
              </a:solidFill>
              <a:latin typeface="Open Sans Light"/>
              <a:ea typeface="Open Sans Light"/>
              <a:cs typeface="Open Sans Light"/>
            </a:endParaRPr>
          </a:p>
          <a:p>
            <a:endParaRPr lang="en-ZA" sz="1400" b="1" dirty="0">
              <a:solidFill>
                <a:srgbClr val="ED1C2E"/>
              </a:solidFill>
              <a:latin typeface="Open Sans Light"/>
              <a:ea typeface="Open Sans Light"/>
              <a:cs typeface="Open Sans Light"/>
            </a:endParaRPr>
          </a:p>
          <a:p>
            <a:endParaRPr lang="en-ZA" sz="1400" b="1" dirty="0">
              <a:solidFill>
                <a:srgbClr val="ED1C2E"/>
              </a:solidFill>
              <a:latin typeface="Open Sans Light"/>
              <a:ea typeface="Open Sans Light"/>
              <a:cs typeface="Open Sans Light"/>
            </a:endParaRPr>
          </a:p>
          <a:p>
            <a:endParaRPr lang="en-ZA" sz="1400" b="1" dirty="0">
              <a:solidFill>
                <a:srgbClr val="ED1C2E"/>
              </a:solidFill>
              <a:latin typeface="Open Sans Light"/>
              <a:ea typeface="Open Sans Light"/>
              <a:cs typeface="Open Sans Light"/>
            </a:endParaRPr>
          </a:p>
          <a:p>
            <a:r>
              <a:rPr lang="en-ZA" sz="1400" b="1" dirty="0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Specialisations:</a:t>
            </a:r>
          </a:p>
          <a:p>
            <a:r>
              <a:rPr lang="en-ZA" sz="1400" b="1" dirty="0">
                <a:solidFill>
                  <a:schemeClr val="tx1"/>
                </a:solidFill>
                <a:latin typeface="Open Sans Light"/>
                <a:ea typeface="Open Sans Light"/>
                <a:cs typeface="Open Sans Light"/>
              </a:rPr>
              <a:t>Project Management </a:t>
            </a:r>
            <a:endParaRPr lang="en-ZA" sz="1400" b="1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Strategic Project Management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sz="1400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Project Governance and Resource Management </a:t>
            </a:r>
            <a:endParaRPr lang="en-ZA" sz="1400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The Risk Management Spectrum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US" sz="1400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Leading Complex Projects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sz="1400" dirty="0"/>
          </a:p>
          <a:p>
            <a:r>
              <a:rPr lang="en-ZA" sz="1400" b="1" dirty="0">
                <a:solidFill>
                  <a:schemeClr val="tx1"/>
                </a:solidFill>
                <a:latin typeface="Open Sans Light"/>
                <a:ea typeface="Open Sans Light"/>
                <a:cs typeface="Open Sans Light"/>
              </a:rPr>
              <a:t>Business Information Systems</a:t>
            </a:r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Strategic Project Management </a:t>
            </a:r>
            <a:endParaRPr lang="en-US" sz="1400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Business Analytics and </a:t>
            </a:r>
            <a:r>
              <a:rPr lang="en-US" sz="1400" dirty="0" err="1">
                <a:latin typeface="Open Sans Light"/>
                <a:ea typeface="Open Sans Light"/>
                <a:cs typeface="Open Sans Light"/>
              </a:rPr>
              <a:t>Visualisation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sz="1400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Contemporary Issues in Business Analysis </a:t>
            </a:r>
            <a:endParaRPr lang="en-ZA" sz="1400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Governing Technology for Business Environments </a:t>
            </a:r>
            <a:endParaRPr lang="en-ZA" sz="1400" dirty="0"/>
          </a:p>
          <a:p>
            <a:endParaRPr lang="en-ZA" sz="1400" dirty="0"/>
          </a:p>
          <a:p>
            <a:pPr>
              <a:spcBef>
                <a:spcPts val="0"/>
              </a:spcBef>
            </a:pPr>
            <a:r>
              <a:rPr lang="en-US" sz="1400" b="1" dirty="0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Elective Units:</a:t>
            </a:r>
          </a:p>
          <a:p>
            <a:pPr>
              <a:spcBef>
                <a:spcPts val="0"/>
              </a:spcBef>
            </a:pPr>
            <a:endParaRPr lang="en-US" sz="1400" b="1" dirty="0">
              <a:solidFill>
                <a:srgbClr val="ED1C2E"/>
              </a:solidFill>
              <a:latin typeface="Open Sans Light"/>
              <a:ea typeface="Open Sans Light"/>
              <a:cs typeface="Open Sans Light"/>
            </a:endParaRPr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Entrepreneurial Mindset, New Ventures and Innovation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sz="1400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Managing Workplace Diversity and Inclusion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sz="1400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Mobile Business and Social Media </a:t>
            </a:r>
            <a:endParaRPr lang="en-ZA" sz="1400" dirty="0"/>
          </a:p>
          <a:p>
            <a:pPr>
              <a:spcBef>
                <a:spcPts val="0"/>
              </a:spcBef>
            </a:pPr>
            <a:r>
              <a:rPr lang="en-US" sz="1400" dirty="0">
                <a:latin typeface="Open Sans Light"/>
                <a:ea typeface="Open Sans Light"/>
                <a:cs typeface="Open Sans Light"/>
              </a:rPr>
              <a:t>Contemporary Issues in Business Analysis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sz="1400" dirty="0"/>
          </a:p>
          <a:p>
            <a:pPr>
              <a:spcBef>
                <a:spcPts val="0"/>
              </a:spcBef>
            </a:pPr>
            <a:endParaRPr lang="en-ZA" sz="1000" dirty="0"/>
          </a:p>
          <a:p>
            <a:pPr>
              <a:spcBef>
                <a:spcPts val="0"/>
              </a:spcBef>
            </a:pPr>
            <a:r>
              <a:rPr lang="en-US" sz="1000" dirty="0">
                <a:latin typeface="Open Sans Light"/>
                <a:ea typeface="Open Sans Light"/>
                <a:cs typeface="Open Sans Light"/>
              </a:rPr>
              <a:t>* Outcome units - matched exemptions are generally not granted for higher education outcome units.</a:t>
            </a:r>
            <a:r>
              <a:rPr lang="en-ZA" sz="1000" dirty="0">
                <a:latin typeface="Open Sans Light"/>
                <a:ea typeface="Open Sans Light"/>
                <a:cs typeface="Open Sans Light"/>
              </a:rPr>
              <a:t> </a:t>
            </a:r>
            <a:endParaRPr lang="en-ZA" dirty="0">
              <a:latin typeface="Open Sans Light"/>
              <a:ea typeface="Open Sans Light"/>
              <a:cs typeface="Open Sans Light"/>
            </a:endParaRPr>
          </a:p>
          <a:p>
            <a:endParaRPr lang="en-ZA" sz="1400" dirty="0"/>
          </a:p>
          <a:p>
            <a:endParaRPr lang="en-ZA" sz="1400" dirty="0"/>
          </a:p>
          <a:p>
            <a:endParaRPr lang="en-ZA" sz="1400" dirty="0">
              <a:latin typeface="Open Sans Light"/>
              <a:ea typeface="Open Sans Light"/>
              <a:cs typeface="Open Sans Light"/>
            </a:endParaRPr>
          </a:p>
        </p:txBody>
      </p:sp>
    </p:spTree>
    <p:extLst>
      <p:ext uri="{BB962C8B-B14F-4D97-AF65-F5344CB8AC3E}">
        <p14:creationId xmlns:p14="http://schemas.microsoft.com/office/powerpoint/2010/main" val="37449770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EA1750-16AB-BA4F-A2C0-926469B772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449927"/>
            <a:ext cx="6904799" cy="1077218"/>
          </a:xfrm>
        </p:spPr>
        <p:txBody>
          <a:bodyPr/>
          <a:lstStyle/>
          <a:p>
            <a:r>
              <a:rPr lang="en-US"/>
              <a:t>Master of Construction and Infrastructure Management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F64736-8EF2-AC41-AE3D-52DB409C99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3035273"/>
            <a:ext cx="6904798" cy="2718693"/>
          </a:xfrm>
        </p:spPr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ED1C2E"/>
                </a:solidFill>
              </a:rPr>
              <a:t>  Academic entry requirements: </a:t>
            </a:r>
            <a:r>
              <a:rPr lang="en-US" sz="1400" dirty="0"/>
              <a:t>A bachelor qualification in engineering, building, architecture, construction management, or other cognate engineering/technology disciplines. Or a qualification deemed to be equivalent (in the opinion of the selection officer) to any of the above.</a:t>
            </a:r>
            <a:endParaRPr lang="en-ZA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ED1C2E"/>
                </a:solidFill>
              </a:rPr>
              <a:t>English entry requirements: </a:t>
            </a:r>
            <a:r>
              <a:rPr lang="en-US" sz="1400" dirty="0"/>
              <a:t>IELTS overall band of 6.5 (Academic Module) with no individual band below 6.0 / TOEFL </a:t>
            </a:r>
            <a:r>
              <a:rPr lang="en-US" sz="1400" dirty="0" err="1"/>
              <a:t>iBT</a:t>
            </a:r>
            <a:r>
              <a:rPr lang="en-US" sz="1400" dirty="0"/>
              <a:t> (internet-based) minimum score of 79 with a reading band no less than 18 and writing band no less than 20 / Pearson (PTE) minimum score of 58 (no communicative skills less than 50) or any other equivalent assessment of English language proficiency.</a:t>
            </a:r>
            <a:endParaRPr lang="en-ZA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ED1C2E"/>
                </a:solidFill>
              </a:rPr>
              <a:t>Career outcomes: </a:t>
            </a:r>
            <a:r>
              <a:rPr lang="en-US" sz="1400" dirty="0"/>
              <a:t>Construction managers, project engineers or managers, civil engineers and asset management engineers in a range of industries.</a:t>
            </a:r>
            <a:endParaRPr lang="en-ZA" sz="1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29A020C-C430-884E-87B3-FB54A1E01E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763684"/>
            <a:ext cx="6904798" cy="517525"/>
          </a:xfrm>
        </p:spPr>
        <p:txBody>
          <a:bodyPr/>
          <a:lstStyle/>
          <a:p>
            <a:r>
              <a:rPr lang="en-US" dirty="0"/>
              <a:t>Duration: 2 years full-time |  AU $3</a:t>
            </a:r>
            <a:r>
              <a:rPr lang="en-US" altLang="ko-KR" dirty="0"/>
              <a:t>8,600</a:t>
            </a:r>
            <a:r>
              <a:rPr lang="en-US" dirty="0"/>
              <a:t> (annual for 2022)</a:t>
            </a:r>
          </a:p>
          <a:p>
            <a:r>
              <a:rPr lang="en-US" dirty="0"/>
              <a:t>CRICOS 088131F  | Intake: January, May and September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5BDADF-CD8D-6C42-8CE8-DB9E33327B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" t="5847" r="175" b="3285"/>
          <a:stretch/>
        </p:blipFill>
        <p:spPr>
          <a:xfrm>
            <a:off x="7866451" y="449927"/>
            <a:ext cx="4325549" cy="4323257"/>
          </a:xfrm>
          <a:prstGeom prst="rect">
            <a:avLst/>
          </a:prstGeom>
        </p:spPr>
      </p:pic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435EBDD0-0EB3-2045-9306-2F056ECD9355}"/>
              </a:ext>
            </a:extLst>
          </p:cNvPr>
          <p:cNvSpPr txBox="1">
            <a:spLocks/>
          </p:cNvSpPr>
          <p:nvPr/>
        </p:nvSpPr>
        <p:spPr>
          <a:xfrm>
            <a:off x="430280" y="2517748"/>
            <a:ext cx="6904798" cy="51752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tx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$1</a:t>
            </a:r>
            <a:r>
              <a:rPr lang="en-US" altLang="ko-KR"/>
              <a:t>3,510</a:t>
            </a:r>
            <a:r>
              <a:rPr lang="ko-KR" altLang="en-US"/>
              <a:t> </a:t>
            </a:r>
            <a:r>
              <a:rPr lang="en-US"/>
              <a:t>(per 4 units)*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B53091-A663-FB40-9AF3-AB2C4F0DECCE}"/>
              </a:ext>
            </a:extLst>
          </p:cNvPr>
          <p:cNvSpPr txBox="1"/>
          <p:nvPr/>
        </p:nvSpPr>
        <p:spPr>
          <a:xfrm>
            <a:off x="480606" y="6266434"/>
            <a:ext cx="1986441" cy="21544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ko-KR" altLang="en-US" sz="800">
                <a:latin typeface="Open Sans"/>
                <a:ea typeface="맑은 고딕"/>
                <a:cs typeface="Open Sans"/>
              </a:rPr>
              <a:t>*</a:t>
            </a:r>
            <a:r>
              <a:rPr lang="en-US" altLang="ko-KR" sz="800">
                <a:latin typeface="Open Sans"/>
                <a:ea typeface="맑은 고딕"/>
                <a:cs typeface="Open Sans"/>
              </a:rPr>
              <a:t> With </a:t>
            </a:r>
            <a:r>
              <a:rPr lang="en-AU" altLang="ko-KR" sz="800">
                <a:latin typeface="Open Sans"/>
                <a:ea typeface="Open Sans"/>
                <a:cs typeface="Open Sans"/>
              </a:rPr>
              <a:t>George</a:t>
            </a:r>
            <a:r>
              <a:rPr lang="en-US" altLang="ko-KR" sz="800">
                <a:latin typeface="Open Sans"/>
                <a:ea typeface="Open Sans"/>
                <a:cs typeface="Open Sans"/>
              </a:rPr>
              <a:t> </a:t>
            </a:r>
            <a:r>
              <a:rPr lang="en-AU" altLang="ko-KR" sz="800">
                <a:latin typeface="Open Sans"/>
                <a:ea typeface="Open Sans"/>
                <a:cs typeface="Open Sans"/>
              </a:rPr>
              <a:t>Swinburne Scholarship</a:t>
            </a:r>
            <a:endParaRPr lang="en-US" sz="800">
              <a:latin typeface="Open Sans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370780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6CC64A-6B86-4641-BB44-A5B5EEF394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adam final">
            <a:hlinkClick r:id="" action="ppaction://media"/>
            <a:extLst>
              <a:ext uri="{FF2B5EF4-FFF2-40B4-BE49-F238E27FC236}">
                <a16:creationId xmlns:a16="http://schemas.microsoft.com/office/drawing/2014/main" id="{C20704ED-AF0F-1E49-8F65-DF04E1930D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790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2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D133-6985-2B47-96A0-241B364BD7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Course Structure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AE0B70-87BA-EA40-BB7C-EBCFEE9904C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/>
              <a:t>Total Units: 15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692F3E60-1E1A-7548-9F66-74AA9D696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2247151"/>
            <a:ext cx="9687754" cy="3662541"/>
          </a:xfrm>
        </p:spPr>
        <p:txBody>
          <a:bodyPr wrap="square" lIns="91440" tIns="45720" rIns="91440" bIns="45720" numCol="2" anchor="t" anchorCtr="0">
            <a:spAutoFit/>
          </a:bodyPr>
          <a:lstStyle/>
          <a:p>
            <a:r>
              <a:rPr lang="en-ZA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3 Foundation Units: </a:t>
            </a:r>
            <a:endParaRPr lang="en-ZA" sz="1400" b="1">
              <a:solidFill>
                <a:srgbClr val="ED1C2E"/>
              </a:solidFill>
            </a:endParaRPr>
          </a:p>
          <a:p>
            <a:pPr>
              <a:spcBef>
                <a:spcPts val="0"/>
              </a:spcBef>
            </a:pPr>
            <a:r>
              <a:rPr lang="en-US" sz="1400">
                <a:latin typeface="Open Sans Light"/>
                <a:ea typeface="Open Sans Light"/>
                <a:cs typeface="Open Sans Light"/>
              </a:rPr>
              <a:t>Project Costing</a:t>
            </a:r>
            <a:r>
              <a:rPr lang="en-ZA" sz="1400">
                <a:latin typeface="Open Sans Light"/>
                <a:ea typeface="Open Sans Light"/>
                <a:cs typeface="Open Sans Light"/>
              </a:rPr>
              <a:t> </a:t>
            </a:r>
            <a:endParaRPr lang="en-ZA"/>
          </a:p>
          <a:p>
            <a:pPr>
              <a:spcBef>
                <a:spcPts val="0"/>
              </a:spcBef>
            </a:pPr>
            <a:r>
              <a:rPr lang="en-US" sz="1400">
                <a:latin typeface="Open Sans Light"/>
                <a:ea typeface="Open Sans Light"/>
                <a:cs typeface="Open Sans Light"/>
              </a:rPr>
              <a:t>Engineering Project Management</a:t>
            </a:r>
            <a:r>
              <a:rPr lang="en-ZA" sz="1400">
                <a:latin typeface="Open Sans Light"/>
                <a:ea typeface="Open Sans Light"/>
                <a:cs typeface="Open Sans Light"/>
              </a:rPr>
              <a:t> </a:t>
            </a:r>
            <a:endParaRPr lang="en-ZA"/>
          </a:p>
          <a:p>
            <a:pPr>
              <a:spcBef>
                <a:spcPts val="0"/>
              </a:spcBef>
            </a:pPr>
            <a:r>
              <a:rPr lang="en-US" sz="1400">
                <a:latin typeface="Open Sans Light"/>
                <a:ea typeface="Open Sans Light"/>
                <a:cs typeface="Open Sans Light"/>
              </a:rPr>
              <a:t>Construction Site Operation</a:t>
            </a:r>
            <a:r>
              <a:rPr lang="en-ZA" sz="1400">
                <a:latin typeface="Open Sans Light"/>
                <a:ea typeface="Open Sans Light"/>
                <a:cs typeface="Open Sans Light"/>
              </a:rPr>
              <a:t> </a:t>
            </a:r>
            <a:endParaRPr lang="en-ZA"/>
          </a:p>
          <a:p>
            <a:endParaRPr lang="en-ZA" sz="1400"/>
          </a:p>
          <a:p>
            <a:r>
              <a:rPr lang="en-ZA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4 Elective Units: </a:t>
            </a:r>
            <a:endParaRPr lang="en-ZA" sz="1400" b="1">
              <a:solidFill>
                <a:srgbClr val="ED1C2E"/>
              </a:solidFill>
            </a:endParaRPr>
          </a:p>
          <a:p>
            <a:r>
              <a:rPr lang="en-ZA" sz="1400">
                <a:latin typeface="Open Sans Light"/>
                <a:ea typeface="Open Sans Light"/>
                <a:cs typeface="Open Sans Light"/>
              </a:rPr>
              <a:t>Principles of Sustainability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Maintenance Management of Engineering Assets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Professional Masters Career Management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Risk Management</a:t>
            </a:r>
          </a:p>
          <a:p>
            <a:endParaRPr lang="en-ZA" sz="1400"/>
          </a:p>
          <a:p>
            <a:endParaRPr lang="en-ZA" sz="1400">
              <a:latin typeface="Open Sans Light"/>
              <a:ea typeface="Open Sans Light"/>
              <a:cs typeface="Open Sans Light"/>
            </a:endParaRPr>
          </a:p>
          <a:p>
            <a:endParaRPr lang="en-ZA" sz="1400">
              <a:latin typeface="Open Sans Light"/>
              <a:ea typeface="Open Sans Light"/>
              <a:cs typeface="Open Sans Light"/>
            </a:endParaRPr>
          </a:p>
          <a:p>
            <a:r>
              <a:rPr lang="en-ZA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5 Technical Units: </a:t>
            </a:r>
            <a:endParaRPr lang="en-ZA" sz="1400" b="1">
              <a:solidFill>
                <a:srgbClr val="ED1C2E"/>
              </a:solidFill>
            </a:endParaRPr>
          </a:p>
          <a:p>
            <a:pPr>
              <a:spcBef>
                <a:spcPts val="0"/>
              </a:spcBef>
            </a:pPr>
            <a:r>
              <a:rPr lang="en-ZA" sz="1400">
                <a:latin typeface="Open Sans Light"/>
                <a:ea typeface="Open Sans Light"/>
                <a:cs typeface="Open Sans Light"/>
              </a:rPr>
              <a:t>Environmental Sustainability in Construction*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Location-based Management for Construction*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Procurement and Risk Management in Projects*</a:t>
            </a:r>
            <a:br>
              <a:rPr lang="en-ZA" sz="1400"/>
            </a:br>
            <a:r>
              <a:rPr lang="en-US" sz="1400">
                <a:latin typeface="Open Sans Light"/>
                <a:ea typeface="Open Sans Light"/>
                <a:cs typeface="Open Sans Light"/>
              </a:rPr>
              <a:t>Infrastructure Deterioration Modelling</a:t>
            </a:r>
            <a:r>
              <a:rPr lang="en-ZA" sz="1400">
                <a:latin typeface="Open Sans Light"/>
                <a:ea typeface="Open Sans Light"/>
                <a:cs typeface="Open Sans Light"/>
              </a:rPr>
              <a:t> </a:t>
            </a:r>
            <a:endParaRPr lang="en-ZA"/>
          </a:p>
          <a:p>
            <a:pPr>
              <a:spcBef>
                <a:spcPts val="0"/>
              </a:spcBef>
            </a:pPr>
            <a:r>
              <a:rPr lang="en-US" sz="1400">
                <a:latin typeface="Open Sans Light"/>
                <a:ea typeface="Open Sans Light"/>
                <a:cs typeface="Open Sans Light"/>
              </a:rPr>
              <a:t>Resource Planning and Management*</a:t>
            </a:r>
            <a:r>
              <a:rPr lang="en-ZA" sz="1400">
                <a:latin typeface="Open Sans Light"/>
                <a:ea typeface="Open Sans Light"/>
                <a:cs typeface="Open Sans Light"/>
              </a:rPr>
              <a:t> </a:t>
            </a:r>
            <a:endParaRPr lang="en-ZA"/>
          </a:p>
          <a:p>
            <a:endParaRPr lang="en-ZA" sz="1400"/>
          </a:p>
          <a:p>
            <a:pPr>
              <a:spcBef>
                <a:spcPts val="0"/>
              </a:spcBef>
            </a:pPr>
            <a:r>
              <a:rPr lang="en-ZA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3 Research Units: </a:t>
            </a:r>
            <a:br>
              <a:rPr lang="en-ZA" sz="1400" b="1"/>
            </a:br>
            <a:br>
              <a:rPr lang="en-ZA" sz="1400" b="1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Research Methods*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Research Paper* </a:t>
            </a:r>
          </a:p>
          <a:p>
            <a:pPr>
              <a:spcBef>
                <a:spcPts val="0"/>
              </a:spcBef>
            </a:pPr>
            <a:r>
              <a:rPr lang="en-ZA" sz="1400">
                <a:latin typeface="Open Sans Light"/>
                <a:ea typeface="Open Sans Light"/>
                <a:cs typeface="Open Sans Light"/>
              </a:rPr>
              <a:t>Engineering Master Thesis*</a:t>
            </a:r>
          </a:p>
          <a:p>
            <a:pPr>
              <a:spcBef>
                <a:spcPts val="0"/>
              </a:spcBef>
            </a:pPr>
            <a:endParaRPr lang="en-ZA" sz="1400">
              <a:latin typeface="Open Sans Light"/>
              <a:ea typeface="Open Sans Light"/>
              <a:cs typeface="Open Sans Light"/>
            </a:endParaRPr>
          </a:p>
          <a:p>
            <a:r>
              <a:rPr lang="en-US" sz="1000">
                <a:latin typeface="Open Sans Light"/>
                <a:ea typeface="Open Sans Light"/>
                <a:cs typeface="Open Sans Light"/>
              </a:rPr>
              <a:t>* Outcome units – matched exemptions are generally not granted for higher education outcome units.</a:t>
            </a:r>
            <a:r>
              <a:rPr lang="en-ZA" sz="1000">
                <a:latin typeface="Open Sans Light"/>
                <a:ea typeface="Open Sans Light"/>
                <a:cs typeface="Open Sans Light"/>
              </a:rPr>
              <a:t> </a:t>
            </a:r>
            <a:endParaRPr lang="en-ZA"/>
          </a:p>
          <a:p>
            <a:pPr>
              <a:spcBef>
                <a:spcPts val="0"/>
              </a:spcBef>
            </a:pPr>
            <a:endParaRPr lang="en-ZA" sz="1400"/>
          </a:p>
        </p:txBody>
      </p:sp>
    </p:spTree>
    <p:extLst>
      <p:ext uri="{BB962C8B-B14F-4D97-AF65-F5344CB8AC3E}">
        <p14:creationId xmlns:p14="http://schemas.microsoft.com/office/powerpoint/2010/main" val="961000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EA1750-16AB-BA4F-A2C0-926469B772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449927"/>
            <a:ext cx="6904799" cy="584775"/>
          </a:xfrm>
        </p:spPr>
        <p:txBody>
          <a:bodyPr/>
          <a:lstStyle/>
          <a:p>
            <a:r>
              <a:rPr lang="en-US"/>
              <a:t>Master of Data Science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F64736-8EF2-AC41-AE3D-52DB409C99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3075782"/>
            <a:ext cx="6904798" cy="3149580"/>
          </a:xfrm>
        </p:spPr>
        <p:txBody>
          <a:bodyPr wrap="square" lIns="91440" tIns="45720" rIns="91440" bIns="45720" anchor="t" anchorCtr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Academic entry requirements: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 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a bachelor degree (or higher award) in any discipline from a </a:t>
            </a:r>
            <a:r>
              <a:rPr lang="en-US" sz="1400" dirty="0" err="1">
                <a:latin typeface="Open Sans Light"/>
                <a:ea typeface="Open Sans Light"/>
                <a:cs typeface="Open Sans Light"/>
              </a:rPr>
              <a:t>recognised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 higher education institution or equivalent or the Postgraduate Qualifying Program (available to International applicants only).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English entry requirements: 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IELTS overall band of 6.5 (Academic Module) with no individual band below 6.0 / TOEFL </a:t>
            </a:r>
            <a:r>
              <a:rPr lang="en-US" sz="1400" dirty="0" err="1">
                <a:latin typeface="Open Sans Light"/>
                <a:ea typeface="Open Sans Light"/>
                <a:cs typeface="Open Sans Light"/>
              </a:rPr>
              <a:t>iBT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 (internet-based) minimum score of 79 with a reading band no less than 18 and writing band no less than 20 / Pearson (PTE) minimum score of 58 (no communicative skills less than 50) or any other equivalent assessment of English language proficiency.</a:t>
            </a:r>
            <a:endParaRPr lang="en-ZA" sz="1400" dirty="0">
              <a:latin typeface="Open Sans Light"/>
              <a:ea typeface="Open Sans Light"/>
              <a:cs typeface="Open Sans Ligh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Career outcomes: </a:t>
            </a:r>
            <a:r>
              <a:rPr lang="en-US" sz="1400" dirty="0">
                <a:latin typeface="Open Sans Light"/>
                <a:ea typeface="Open Sans Light"/>
                <a:cs typeface="Open Sans Light"/>
              </a:rPr>
              <a:t>Graduates will have skills in state-of- the-art techniques and experience in contemporary tools covering a variety of aspects of the entire data management lifecycle, allowing them to work on the forefront of data-driven decision making and forecasting.</a:t>
            </a:r>
            <a:r>
              <a:rPr lang="en-ZA" sz="1400" dirty="0">
                <a:latin typeface="Open Sans Light"/>
                <a:ea typeface="Open Sans Light"/>
                <a:cs typeface="Open Sans Light"/>
              </a:rPr>
              <a:t>  </a:t>
            </a:r>
            <a:endParaRPr lang="en-ZA" sz="1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29A020C-C430-884E-87B3-FB54A1E01E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1" y="1763684"/>
            <a:ext cx="7105052" cy="517525"/>
          </a:xfrm>
        </p:spPr>
        <p:txBody>
          <a:bodyPr lIns="91440" tIns="45720" rIns="91440" bIns="45720" anchor="t"/>
          <a:lstStyle/>
          <a:p>
            <a:r>
              <a:rPr lang="en-ZA" dirty="0">
                <a:latin typeface="Open Sans SemiBold"/>
                <a:ea typeface="Open Sans SemiBold"/>
                <a:cs typeface="Open Sans SemiBold"/>
              </a:rPr>
              <a:t>Duration: 2 years full-time | CRICOS 099117B</a:t>
            </a:r>
            <a:endParaRPr lang="en-ZA" dirty="0"/>
          </a:p>
          <a:p>
            <a:r>
              <a:rPr lang="en-ZA" dirty="0">
                <a:latin typeface="Open Sans SemiBold"/>
                <a:ea typeface="Open Sans SemiBold"/>
                <a:cs typeface="Open Sans SemiBold"/>
              </a:rPr>
              <a:t>AU $37,080 (annual for 2022)* | Intake: </a:t>
            </a:r>
            <a:r>
              <a:rPr lang="en-US" dirty="0"/>
              <a:t>January, May </a:t>
            </a:r>
            <a:r>
              <a:rPr lang="en-ZA" dirty="0">
                <a:latin typeface="Open Sans SemiBold"/>
                <a:ea typeface="Open Sans SemiBold"/>
                <a:cs typeface="Open Sans SemiBold"/>
              </a:rPr>
              <a:t>and September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435EBDD0-0EB3-2045-9306-2F056ECD9355}"/>
              </a:ext>
            </a:extLst>
          </p:cNvPr>
          <p:cNvSpPr txBox="1">
            <a:spLocks/>
          </p:cNvSpPr>
          <p:nvPr/>
        </p:nvSpPr>
        <p:spPr>
          <a:xfrm>
            <a:off x="430280" y="2489872"/>
            <a:ext cx="6904798" cy="51752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tx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$12,978 (per 4 units)*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AA6E92-92F0-4749-B36D-50F8688CDCA6}"/>
              </a:ext>
            </a:extLst>
          </p:cNvPr>
          <p:cNvSpPr txBox="1"/>
          <p:nvPr/>
        </p:nvSpPr>
        <p:spPr>
          <a:xfrm>
            <a:off x="426177" y="6411577"/>
            <a:ext cx="1986441" cy="21544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ko-KR" altLang="en-US" sz="800">
                <a:latin typeface="Open Sans"/>
                <a:ea typeface="맑은 고딕"/>
                <a:cs typeface="Open Sans"/>
              </a:rPr>
              <a:t>*</a:t>
            </a:r>
            <a:r>
              <a:rPr lang="en-US" altLang="ko-KR" sz="800">
                <a:latin typeface="Open Sans"/>
                <a:ea typeface="맑은 고딕"/>
                <a:cs typeface="Open Sans"/>
              </a:rPr>
              <a:t> With </a:t>
            </a:r>
            <a:r>
              <a:rPr lang="en-AU" altLang="ko-KR" sz="800">
                <a:latin typeface="Open Sans"/>
                <a:ea typeface="Open Sans"/>
                <a:cs typeface="Open Sans"/>
              </a:rPr>
              <a:t>George</a:t>
            </a:r>
            <a:r>
              <a:rPr lang="en-US" altLang="ko-KR" sz="800">
                <a:latin typeface="Open Sans"/>
                <a:ea typeface="Open Sans"/>
                <a:cs typeface="Open Sans"/>
              </a:rPr>
              <a:t> </a:t>
            </a:r>
            <a:r>
              <a:rPr lang="en-AU" altLang="ko-KR" sz="800">
                <a:latin typeface="Open Sans"/>
                <a:ea typeface="Open Sans"/>
                <a:cs typeface="Open Sans"/>
              </a:rPr>
              <a:t>Swinburne Scholarship</a:t>
            </a:r>
            <a:endParaRPr lang="en-US" sz="800">
              <a:latin typeface="Open Sans"/>
              <a:ea typeface="Open Sans"/>
              <a:cs typeface="Open Sans"/>
            </a:endParaRPr>
          </a:p>
        </p:txBody>
      </p:sp>
      <p:pic>
        <p:nvPicPr>
          <p:cNvPr id="8" name="Picture 11">
            <a:extLst>
              <a:ext uri="{FF2B5EF4-FFF2-40B4-BE49-F238E27FC236}">
                <a16:creationId xmlns:a16="http://schemas.microsoft.com/office/drawing/2014/main" id="{8B5E3B4C-F095-490E-9C73-D931F5E90D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27" t="-555" r="12856" b="-1279"/>
          <a:stretch/>
        </p:blipFill>
        <p:spPr>
          <a:xfrm>
            <a:off x="7875522" y="422713"/>
            <a:ext cx="4314330" cy="4356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479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D133-6985-2B47-96A0-241B364BD7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Course Structure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AE0B70-87BA-EA40-BB7C-EBCFEE9904C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/>
              <a:t>Total Units: 14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692F3E60-1E1A-7548-9F66-74AA9D696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2247150"/>
            <a:ext cx="9687754" cy="3436958"/>
          </a:xfrm>
        </p:spPr>
        <p:txBody>
          <a:bodyPr wrap="square" lIns="91440" tIns="45720" rIns="91440" bIns="45720" numCol="2" anchor="t" anchorCtr="0">
            <a:spAutoFit/>
          </a:bodyPr>
          <a:lstStyle/>
          <a:p>
            <a:r>
              <a:rPr lang="en-ZA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Core Units:</a:t>
            </a:r>
          </a:p>
          <a:p>
            <a:r>
              <a:rPr lang="en-ZA" sz="1400">
                <a:latin typeface="Open Sans Light"/>
                <a:ea typeface="Open Sans Light"/>
                <a:cs typeface="Open Sans Light"/>
              </a:rPr>
              <a:t>Creating Web Applications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Introduction to Data Science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Data Management for the Big Data Age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Technology Enquiry Project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Technology Design Project*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User-Centred Design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Technology Innovation Project*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Cloud Computing Architecture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Big Data*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Data Visualisation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Machine Learning*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Technology Application Project</a:t>
            </a:r>
          </a:p>
          <a:p>
            <a:br>
              <a:rPr lang="en-ZA" sz="1400"/>
            </a:br>
            <a:r>
              <a:rPr lang="en-ZA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Elective units:</a:t>
            </a:r>
          </a:p>
          <a:p>
            <a:r>
              <a:rPr lang="en-ZA" sz="1400">
                <a:latin typeface="Open Sans Light"/>
                <a:ea typeface="Open Sans Light"/>
                <a:cs typeface="Open Sans Light"/>
              </a:rPr>
              <a:t>Object-Oriented Programming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Internship Project**</a:t>
            </a:r>
            <a:br>
              <a:rPr lang="en-ZA" sz="1400"/>
            </a:br>
            <a:r>
              <a:rPr lang="en-ZA" sz="1400">
                <a:latin typeface="Open Sans Light"/>
                <a:ea typeface="Open Sans Light"/>
                <a:cs typeface="Open Sans Light"/>
              </a:rPr>
              <a:t>Research Paper</a:t>
            </a:r>
          </a:p>
          <a:p>
            <a:endParaRPr lang="en-ZA" sz="1000">
              <a:latin typeface="Open Sans Light"/>
              <a:ea typeface="Open Sans Light"/>
              <a:cs typeface="Open Sans Light"/>
            </a:endParaRPr>
          </a:p>
          <a:p>
            <a:r>
              <a:rPr lang="en-US" sz="1000">
                <a:latin typeface="Open Sans Light"/>
                <a:ea typeface="Open Sans Light"/>
                <a:cs typeface="Open Sans Light"/>
              </a:rPr>
              <a:t>* Outcome units - matched exemptions are generally not granted for higher education outcome units.</a:t>
            </a:r>
            <a:r>
              <a:rPr lang="en-ZA" sz="1000">
                <a:latin typeface="Open Sans Light"/>
                <a:ea typeface="Open Sans Light"/>
                <a:cs typeface="Open Sans Light"/>
              </a:rPr>
              <a:t> </a:t>
            </a:r>
          </a:p>
          <a:p>
            <a:r>
              <a:rPr lang="en-US" sz="1000">
                <a:latin typeface="Open Sans Light"/>
                <a:ea typeface="Open Sans Light"/>
                <a:cs typeface="Open Sans Light"/>
              </a:rPr>
              <a:t>** Unit available by application only – only one Industry Engagement elective unit may be undertaken.</a:t>
            </a:r>
            <a:r>
              <a:rPr lang="en-ZA" sz="1000">
                <a:latin typeface="Open Sans Light"/>
                <a:ea typeface="Open Sans Light"/>
                <a:cs typeface="Open Sans Light"/>
              </a:rPr>
              <a:t> </a:t>
            </a:r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2766698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EA1750-16AB-BA4F-A2C0-926469B772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449927"/>
            <a:ext cx="6904799" cy="1077218"/>
          </a:xfrm>
        </p:spPr>
        <p:txBody>
          <a:bodyPr/>
          <a:lstStyle/>
          <a:p>
            <a:r>
              <a:rPr lang="en-US"/>
              <a:t>Master of Information Technology (Professional Computing)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F64736-8EF2-AC41-AE3D-52DB409C99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3035273"/>
            <a:ext cx="6904798" cy="2718693"/>
          </a:xfrm>
        </p:spPr>
        <p:txBody>
          <a:bodyPr wrap="square" lIns="91440" tIns="45720" rIns="91440" bIns="45720" anchor="t" anchorCtr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  Academic entry requirements: </a:t>
            </a:r>
            <a:r>
              <a:rPr lang="en-US" sz="1400" err="1">
                <a:latin typeface="Open Sans Light"/>
                <a:ea typeface="Open Sans Light"/>
                <a:cs typeface="Open Sans Light"/>
              </a:rPr>
              <a:t>Recognised</a:t>
            </a:r>
            <a:r>
              <a:rPr lang="en-US" sz="1400">
                <a:latin typeface="Open Sans Light"/>
                <a:ea typeface="Open Sans Light"/>
                <a:cs typeface="Open Sans Light"/>
              </a:rPr>
              <a:t> bachelor degree in IT related discipline covering at least the fundamental knowledge of computer programming, web system development, database, and business applications of computer systems.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English entry requirements: </a:t>
            </a:r>
            <a:r>
              <a:rPr lang="en-US" sz="1400">
                <a:latin typeface="Open Sans Light"/>
                <a:ea typeface="Open Sans Light"/>
                <a:cs typeface="Open Sans Light"/>
              </a:rPr>
              <a:t>IELTS overall band of 6.5 (Academic Module) with no individual band below 6.0 / TOEFL </a:t>
            </a:r>
            <a:r>
              <a:rPr lang="en-US" sz="1400" err="1">
                <a:latin typeface="Open Sans Light"/>
                <a:ea typeface="Open Sans Light"/>
                <a:cs typeface="Open Sans Light"/>
              </a:rPr>
              <a:t>iBT</a:t>
            </a:r>
            <a:r>
              <a:rPr lang="en-US" sz="1400">
                <a:latin typeface="Open Sans Light"/>
                <a:ea typeface="Open Sans Light"/>
                <a:cs typeface="Open Sans Light"/>
              </a:rPr>
              <a:t> (internet-based) minimum score of 79 with a reading band no less than 18 and writing band no less than 20 / Pearson (PTE) minimum score of 58 (no communicative skills less than 50) or any other equivalent assessment of English language proficiency.</a:t>
            </a:r>
            <a:endParaRPr lang="en-ZA" sz="1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Career outcomes: </a:t>
            </a:r>
            <a:r>
              <a:rPr lang="en-US" sz="1400">
                <a:latin typeface="Open Sans Light"/>
                <a:ea typeface="Open Sans Light"/>
                <a:cs typeface="Open Sans Light"/>
              </a:rPr>
              <a:t>IT security consultants, information security analysts or anti-hacking system managers.</a:t>
            </a:r>
            <a:r>
              <a:rPr lang="en-ZA" sz="1400">
                <a:latin typeface="Open Sans Light"/>
                <a:ea typeface="Open Sans Light"/>
                <a:cs typeface="Open Sans Light"/>
              </a:rPr>
              <a:t> </a:t>
            </a:r>
            <a:endParaRPr lang="en-ZA" sz="140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29A020C-C430-884E-87B3-FB54A1E01E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763684"/>
            <a:ext cx="6904798" cy="517525"/>
          </a:xfrm>
        </p:spPr>
        <p:txBody>
          <a:bodyPr/>
          <a:lstStyle/>
          <a:p>
            <a:r>
              <a:rPr lang="en-ZA" dirty="0"/>
              <a:t>Duration: 2 years full-time| AU $27,112,50 (annual for 2022)</a:t>
            </a:r>
          </a:p>
          <a:p>
            <a:r>
              <a:rPr lang="en-ZA" dirty="0"/>
              <a:t>CRICOS 061755G | Intake: </a:t>
            </a:r>
            <a:r>
              <a:rPr lang="en-US" dirty="0"/>
              <a:t>January, May </a:t>
            </a:r>
            <a:r>
              <a:rPr lang="en-ZA" dirty="0"/>
              <a:t>and September 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5BDADF-CD8D-6C42-8CE8-DB9E33327B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" t="5847" r="175" b="3285"/>
          <a:stretch/>
        </p:blipFill>
        <p:spPr>
          <a:xfrm>
            <a:off x="7866451" y="449927"/>
            <a:ext cx="4325549" cy="4268829"/>
          </a:xfrm>
          <a:prstGeom prst="rect">
            <a:avLst/>
          </a:prstGeom>
        </p:spPr>
      </p:pic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435EBDD0-0EB3-2045-9306-2F056ECD9355}"/>
              </a:ext>
            </a:extLst>
          </p:cNvPr>
          <p:cNvSpPr txBox="1">
            <a:spLocks/>
          </p:cNvSpPr>
          <p:nvPr/>
        </p:nvSpPr>
        <p:spPr>
          <a:xfrm>
            <a:off x="459588" y="2449363"/>
            <a:ext cx="6904798" cy="51752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tx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$9,489.35 (per 3 units)*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CA9417-1045-2046-8E25-F5699F0D16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4203"/>
          <a:stretch/>
        </p:blipFill>
        <p:spPr>
          <a:xfrm>
            <a:off x="7870462" y="449927"/>
            <a:ext cx="4321538" cy="431418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DDA9B5A-3E8C-F646-B0CA-18F52BC72733}"/>
              </a:ext>
            </a:extLst>
          </p:cNvPr>
          <p:cNvSpPr txBox="1"/>
          <p:nvPr/>
        </p:nvSpPr>
        <p:spPr>
          <a:xfrm>
            <a:off x="462463" y="6329934"/>
            <a:ext cx="1986441" cy="21544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ko-KR" altLang="en-US" sz="800">
                <a:latin typeface="Open Sans"/>
                <a:ea typeface="맑은 고딕"/>
                <a:cs typeface="Open Sans"/>
              </a:rPr>
              <a:t>*</a:t>
            </a:r>
            <a:r>
              <a:rPr lang="en-US" altLang="ko-KR" sz="800">
                <a:latin typeface="Open Sans"/>
                <a:ea typeface="맑은 고딕"/>
                <a:cs typeface="Open Sans"/>
              </a:rPr>
              <a:t> With </a:t>
            </a:r>
            <a:r>
              <a:rPr lang="en-AU" altLang="ko-KR" sz="800">
                <a:latin typeface="Open Sans"/>
                <a:ea typeface="Open Sans"/>
                <a:cs typeface="Open Sans"/>
              </a:rPr>
              <a:t>George</a:t>
            </a:r>
            <a:r>
              <a:rPr lang="en-US" altLang="ko-KR" sz="800">
                <a:latin typeface="Open Sans"/>
                <a:ea typeface="Open Sans"/>
                <a:cs typeface="Open Sans"/>
              </a:rPr>
              <a:t> </a:t>
            </a:r>
            <a:r>
              <a:rPr lang="en-AU" altLang="ko-KR" sz="800">
                <a:latin typeface="Open Sans"/>
                <a:ea typeface="Open Sans"/>
                <a:cs typeface="Open Sans"/>
              </a:rPr>
              <a:t>Swinburne Scholarship</a:t>
            </a:r>
            <a:endParaRPr lang="en-US" sz="800">
              <a:latin typeface="Open Sans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9144207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D133-6985-2B47-96A0-241B364BD7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Course Structure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AE0B70-87BA-EA40-BB7C-EBCFEE9904C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/>
              <a:t>Total Units: 12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692F3E60-1E1A-7548-9F66-74AA9D696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2258050"/>
            <a:ext cx="9687754" cy="4031186"/>
          </a:xfrm>
        </p:spPr>
        <p:txBody>
          <a:bodyPr numCol="2">
            <a:noAutofit/>
          </a:bodyPr>
          <a:lstStyle/>
          <a:p>
            <a:r>
              <a:rPr lang="en-US" sz="1400" b="1" dirty="0">
                <a:solidFill>
                  <a:srgbClr val="ED1C2E"/>
                </a:solidFill>
              </a:rPr>
              <a:t>4 Core Units: </a:t>
            </a:r>
          </a:p>
          <a:p>
            <a:r>
              <a:rPr lang="en-US" sz="1400" dirty="0"/>
              <a:t>Cloud Computing Architecture                                                             User-</a:t>
            </a:r>
            <a:r>
              <a:rPr lang="en-US" sz="1400" dirty="0" err="1"/>
              <a:t>Centred</a:t>
            </a:r>
            <a:r>
              <a:rPr lang="en-US" sz="1400" dirty="0"/>
              <a:t> Design</a:t>
            </a:r>
            <a:r>
              <a:rPr lang="en-ZA" sz="1400" dirty="0"/>
              <a:t>                                                                             Web Application Development                                                                Big Data</a:t>
            </a:r>
          </a:p>
          <a:p>
            <a:endParaRPr lang="en-US" sz="1400" dirty="0"/>
          </a:p>
          <a:p>
            <a:r>
              <a:rPr lang="en-US" sz="1400" b="1" dirty="0" err="1">
                <a:solidFill>
                  <a:srgbClr val="ED1C2E"/>
                </a:solidFill>
              </a:rPr>
              <a:t>Specialisation</a:t>
            </a:r>
            <a:r>
              <a:rPr lang="en-US" sz="1400" b="1" dirty="0">
                <a:solidFill>
                  <a:srgbClr val="ED1C2E"/>
                </a:solidFill>
              </a:rPr>
              <a:t> Units:</a:t>
            </a:r>
          </a:p>
          <a:p>
            <a:r>
              <a:rPr lang="en-US" sz="1400" b="1" dirty="0"/>
              <a:t>Data Analytics</a:t>
            </a:r>
          </a:p>
          <a:p>
            <a:pPr defTabSz="1346200"/>
            <a:r>
              <a:rPr lang="en-US" sz="1400" dirty="0"/>
              <a:t>Introduction to Data Science                                                      Technology Enquiry Project   </a:t>
            </a:r>
          </a:p>
          <a:p>
            <a:pPr defTabSz="1346200">
              <a:spcBef>
                <a:spcPts val="0"/>
              </a:spcBef>
            </a:pPr>
            <a:r>
              <a:rPr lang="en-US" sz="1400" dirty="0"/>
              <a:t>Technology Design Project  </a:t>
            </a:r>
          </a:p>
          <a:p>
            <a:pPr defTabSz="1346200">
              <a:spcBef>
                <a:spcPts val="0"/>
              </a:spcBef>
            </a:pPr>
            <a:r>
              <a:rPr lang="en-US" sz="1400" dirty="0"/>
              <a:t>Data </a:t>
            </a:r>
            <a:r>
              <a:rPr lang="en-US" sz="1400" dirty="0" err="1"/>
              <a:t>Visualisation</a:t>
            </a:r>
            <a:endParaRPr lang="en-US" sz="1400" dirty="0"/>
          </a:p>
          <a:p>
            <a:pPr defTabSz="1346200">
              <a:spcBef>
                <a:spcPts val="0"/>
              </a:spcBef>
            </a:pPr>
            <a:r>
              <a:rPr lang="en-US" sz="1400" dirty="0"/>
              <a:t>Technology Innovation Project                                                                         Technology Application Project 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b="1" dirty="0">
                <a:solidFill>
                  <a:schemeClr val="tx2"/>
                </a:solidFill>
              </a:rPr>
              <a:t>Software Development</a:t>
            </a:r>
          </a:p>
          <a:p>
            <a:r>
              <a:rPr lang="en-US" sz="1400" dirty="0"/>
              <a:t>Technology Enquiry Project                                                               Technology Design Project </a:t>
            </a:r>
          </a:p>
          <a:p>
            <a:pPr>
              <a:spcBef>
                <a:spcPts val="0"/>
              </a:spcBef>
            </a:pPr>
            <a:r>
              <a:rPr lang="en-US" sz="1400" dirty="0"/>
              <a:t>Object-Oriented Programming</a:t>
            </a:r>
          </a:p>
          <a:p>
            <a:pPr>
              <a:spcBef>
                <a:spcPts val="0"/>
              </a:spcBef>
            </a:pPr>
            <a:r>
              <a:rPr lang="en-US" sz="1400" dirty="0"/>
              <a:t>Technology Innovation Project</a:t>
            </a:r>
          </a:p>
          <a:p>
            <a:pPr>
              <a:spcBef>
                <a:spcPts val="0"/>
              </a:spcBef>
            </a:pPr>
            <a:r>
              <a:rPr lang="en-US" sz="1400" dirty="0"/>
              <a:t>Software Quality and Testing                                                                  Technology Application Project </a:t>
            </a:r>
          </a:p>
          <a:p>
            <a:endParaRPr lang="en-US" sz="1400" dirty="0"/>
          </a:p>
          <a:p>
            <a:r>
              <a:rPr lang="en-US" sz="1400" b="1" dirty="0">
                <a:solidFill>
                  <a:schemeClr val="tx2"/>
                </a:solidFill>
              </a:rPr>
              <a:t>Cybersecurity</a:t>
            </a:r>
          </a:p>
          <a:p>
            <a:r>
              <a:rPr lang="en-US" sz="1400" dirty="0"/>
              <a:t>Technology Enquiry Project   </a:t>
            </a:r>
          </a:p>
          <a:p>
            <a:pPr>
              <a:spcBef>
                <a:spcPts val="0"/>
              </a:spcBef>
            </a:pPr>
            <a:r>
              <a:rPr lang="en-US" sz="1400" dirty="0"/>
              <a:t>Technology Design Project                                                                  Technology Innovation Project                                                               Technology Application Project                                                           Networks and Cybersecurity Frameworks                                         Operating System Management</a:t>
            </a:r>
          </a:p>
          <a:p>
            <a:endParaRPr lang="en-US" sz="1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04644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EA1750-16AB-BA4F-A2C0-926469B772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449927"/>
            <a:ext cx="6904799" cy="584775"/>
          </a:xfrm>
        </p:spPr>
        <p:txBody>
          <a:bodyPr/>
          <a:lstStyle/>
          <a:p>
            <a:r>
              <a:rPr lang="en-US"/>
              <a:t>Master of Information Technology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F64736-8EF2-AC41-AE3D-52DB409C99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3024327"/>
            <a:ext cx="6904798" cy="3365024"/>
          </a:xfrm>
        </p:spPr>
        <p:txBody>
          <a:bodyPr wrap="square" lIns="91440" tIns="45720" rIns="91440" bIns="45720" anchor="t" anchorCtr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Academic entry requirements: </a:t>
            </a:r>
            <a:r>
              <a:rPr lang="en-US" sz="1400">
                <a:latin typeface="Open Sans Light"/>
                <a:ea typeface="Open Sans Light"/>
                <a:cs typeface="Open Sans Light"/>
              </a:rPr>
              <a:t>Students with a </a:t>
            </a:r>
            <a:r>
              <a:rPr lang="en-US" sz="1400" err="1">
                <a:latin typeface="Open Sans Light"/>
                <a:ea typeface="Open Sans Light"/>
                <a:cs typeface="Open Sans Light"/>
              </a:rPr>
              <a:t>recognised</a:t>
            </a:r>
            <a:r>
              <a:rPr lang="en-US" sz="1400">
                <a:latin typeface="Open Sans Light"/>
                <a:ea typeface="Open Sans Light"/>
                <a:cs typeface="Open Sans Light"/>
              </a:rPr>
              <a:t> Bachelor Degree or Graduate Diploma in Computer Science, Information Systems or Information Technology may finish the course within one to two years, depending on the credit exemptions received. Students seeking a career in IT with a </a:t>
            </a:r>
            <a:r>
              <a:rPr lang="en-US" sz="1400" err="1">
                <a:latin typeface="Open Sans Light"/>
                <a:ea typeface="Open Sans Light"/>
                <a:cs typeface="Open Sans Light"/>
              </a:rPr>
              <a:t>recognised</a:t>
            </a:r>
            <a:r>
              <a:rPr lang="en-US" sz="1400">
                <a:latin typeface="Open Sans Light"/>
                <a:ea typeface="Open Sans Light"/>
                <a:cs typeface="Open Sans Light"/>
              </a:rPr>
              <a:t> Bachelor Degree in a </a:t>
            </a:r>
            <a:r>
              <a:rPr lang="en-US" sz="1400" b="1">
                <a:latin typeface="Open Sans Light"/>
                <a:ea typeface="Open Sans Light"/>
                <a:cs typeface="Open Sans Light"/>
              </a:rPr>
              <a:t>non-IT discipline </a:t>
            </a:r>
            <a:r>
              <a:rPr lang="en-US" sz="1400">
                <a:latin typeface="Open Sans Light"/>
                <a:ea typeface="Open Sans Light"/>
                <a:cs typeface="Open Sans Light"/>
              </a:rPr>
              <a:t>may study a two-year course. Or the Postgraduate Qualifying Program (available to International applicants only).</a:t>
            </a:r>
            <a:endParaRPr lang="en-ZA" sz="1400">
              <a:latin typeface="Open Sans Light"/>
              <a:ea typeface="Open Sans Light"/>
              <a:cs typeface="Open Sans Light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English entry requirements: </a:t>
            </a:r>
            <a:r>
              <a:rPr lang="en-US" sz="1400">
                <a:latin typeface="Open Sans Light"/>
                <a:ea typeface="Open Sans Light"/>
                <a:cs typeface="Open Sans Light"/>
              </a:rPr>
              <a:t>IELTS overall band of 6.5 (Academic Module) with no individual band below 6.0 / TOEFL </a:t>
            </a:r>
            <a:r>
              <a:rPr lang="en-US" sz="1400" err="1">
                <a:latin typeface="Open Sans Light"/>
                <a:ea typeface="Open Sans Light"/>
                <a:cs typeface="Open Sans Light"/>
              </a:rPr>
              <a:t>iBT</a:t>
            </a:r>
            <a:r>
              <a:rPr lang="en-US" sz="1400">
                <a:latin typeface="Open Sans Light"/>
                <a:ea typeface="Open Sans Light"/>
                <a:cs typeface="Open Sans Light"/>
              </a:rPr>
              <a:t> (internet-based) minimum score of 79 with a reading band no less than 18 and writing band no less than 20 / Pearson (PTE) minimum score of 58 (no communicative skills less than 50) or any other equivalent assessment of English language proficiency.</a:t>
            </a:r>
            <a:endParaRPr lang="en-ZA" sz="1400">
              <a:latin typeface="Open Sans Light"/>
              <a:ea typeface="Open Sans Light"/>
              <a:cs typeface="Open Sans Ligh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Career outcomes: </a:t>
            </a:r>
            <a:r>
              <a:rPr lang="en-US" sz="1400">
                <a:latin typeface="Open Sans Light"/>
                <a:ea typeface="Open Sans Light"/>
                <a:cs typeface="Open Sans Light"/>
              </a:rPr>
              <a:t>IT security consultants, information security analysts or anti-hacking system managers.</a:t>
            </a:r>
            <a:r>
              <a:rPr lang="en-ZA" sz="1400">
                <a:latin typeface="Open Sans Light"/>
                <a:ea typeface="Open Sans Light"/>
                <a:cs typeface="Open Sans Light"/>
              </a:rPr>
              <a:t> </a:t>
            </a:r>
            <a:endParaRPr lang="en-ZA" sz="140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29A020C-C430-884E-87B3-FB54A1E01E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763684"/>
            <a:ext cx="7162506" cy="517525"/>
          </a:xfrm>
        </p:spPr>
        <p:txBody>
          <a:bodyPr/>
          <a:lstStyle/>
          <a:p>
            <a:r>
              <a:rPr lang="en-ZA" dirty="0"/>
              <a:t>Duration: 2 years full-time | CRICOS 001742J</a:t>
            </a:r>
          </a:p>
          <a:p>
            <a:r>
              <a:rPr lang="en-ZA" dirty="0"/>
              <a:t>AU $36,150 (annual for 2022)* | Intake: </a:t>
            </a:r>
            <a:r>
              <a:rPr lang="en-US" dirty="0"/>
              <a:t>January, May </a:t>
            </a:r>
            <a:r>
              <a:rPr lang="en-ZA" dirty="0"/>
              <a:t>and September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5BDADF-CD8D-6C42-8CE8-DB9E33327B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" t="5847" r="175" b="3285"/>
          <a:stretch/>
        </p:blipFill>
        <p:spPr>
          <a:xfrm>
            <a:off x="7866451" y="449927"/>
            <a:ext cx="4325549" cy="4268829"/>
          </a:xfrm>
          <a:prstGeom prst="rect">
            <a:avLst/>
          </a:prstGeom>
        </p:spPr>
      </p:pic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435EBDD0-0EB3-2045-9306-2F056ECD9355}"/>
              </a:ext>
            </a:extLst>
          </p:cNvPr>
          <p:cNvSpPr txBox="1">
            <a:spLocks/>
          </p:cNvSpPr>
          <p:nvPr/>
        </p:nvSpPr>
        <p:spPr>
          <a:xfrm>
            <a:off x="430280" y="2506802"/>
            <a:ext cx="6904798" cy="51752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tx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$12,652.50 (per 4 units)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CA9417-1045-2046-8E25-F5699F0D16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4203"/>
          <a:stretch/>
        </p:blipFill>
        <p:spPr>
          <a:xfrm>
            <a:off x="7870462" y="449927"/>
            <a:ext cx="4321538" cy="42688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41D9D28-8DCB-6942-89C8-EB8D81EE348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414"/>
          <a:stretch/>
        </p:blipFill>
        <p:spPr>
          <a:xfrm>
            <a:off x="7866450" y="449927"/>
            <a:ext cx="4323200" cy="431418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F0624A4-A85D-564C-B7F9-612F1A2E6802}"/>
              </a:ext>
            </a:extLst>
          </p:cNvPr>
          <p:cNvSpPr txBox="1"/>
          <p:nvPr/>
        </p:nvSpPr>
        <p:spPr>
          <a:xfrm>
            <a:off x="398963" y="6384363"/>
            <a:ext cx="1986441" cy="21544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ko-KR" altLang="en-US" sz="800">
                <a:latin typeface="Open Sans"/>
                <a:ea typeface="맑은 고딕"/>
                <a:cs typeface="Open Sans"/>
              </a:rPr>
              <a:t>*</a:t>
            </a:r>
            <a:r>
              <a:rPr lang="en-US" altLang="ko-KR" sz="800">
                <a:latin typeface="Open Sans"/>
                <a:ea typeface="맑은 고딕"/>
                <a:cs typeface="Open Sans"/>
              </a:rPr>
              <a:t> With </a:t>
            </a:r>
            <a:r>
              <a:rPr lang="en-AU" altLang="ko-KR" sz="800">
                <a:latin typeface="Open Sans"/>
                <a:ea typeface="Open Sans"/>
                <a:cs typeface="Open Sans"/>
              </a:rPr>
              <a:t>George</a:t>
            </a:r>
            <a:r>
              <a:rPr lang="en-US" altLang="ko-KR" sz="800">
                <a:latin typeface="Open Sans"/>
                <a:ea typeface="Open Sans"/>
                <a:cs typeface="Open Sans"/>
              </a:rPr>
              <a:t> </a:t>
            </a:r>
            <a:r>
              <a:rPr lang="en-AU" altLang="ko-KR" sz="800">
                <a:latin typeface="Open Sans"/>
                <a:ea typeface="Open Sans"/>
                <a:cs typeface="Open Sans"/>
              </a:rPr>
              <a:t>Swinburne Scholarship</a:t>
            </a:r>
            <a:endParaRPr lang="en-US" sz="800">
              <a:latin typeface="Open Sans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6084349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D133-6985-2B47-96A0-241B364BD7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Course Structure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AE0B70-87BA-EA40-BB7C-EBCFEE9904C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280243"/>
            <a:ext cx="9687754" cy="517525"/>
          </a:xfrm>
        </p:spPr>
        <p:txBody>
          <a:bodyPr/>
          <a:lstStyle/>
          <a:p>
            <a:r>
              <a:rPr lang="en-US"/>
              <a:t>Total Units: 16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692F3E60-1E1A-7548-9F66-74AA9D696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1874614"/>
            <a:ext cx="9687754" cy="4939814"/>
          </a:xfrm>
        </p:spPr>
        <p:txBody>
          <a:bodyPr wrap="square" lIns="91440" tIns="45720" rIns="91440" bIns="45720" numCol="2" anchor="t" anchorCtr="0">
            <a:spAutoFit/>
          </a:bodyPr>
          <a:lstStyle/>
          <a:p>
            <a:r>
              <a:rPr lang="en-US" b="1">
                <a:solidFill>
                  <a:srgbClr val="ED1C2E"/>
                </a:solidFill>
              </a:rPr>
              <a:t>6 Core Units: </a:t>
            </a:r>
          </a:p>
          <a:p>
            <a:r>
              <a:rPr lang="en-ZA">
                <a:latin typeface="Open Sans Light"/>
                <a:ea typeface="Open Sans Light"/>
                <a:cs typeface="Open Sans Light"/>
              </a:rPr>
              <a:t>Creating Web Application</a:t>
            </a:r>
            <a:br>
              <a:rPr lang="en-ZA"/>
            </a:br>
            <a:r>
              <a:rPr lang="en-ZA">
                <a:latin typeface="Open Sans Light"/>
                <a:ea typeface="Open Sans Light"/>
                <a:cs typeface="Open Sans Light"/>
              </a:rPr>
              <a:t>Big Data</a:t>
            </a:r>
            <a:br>
              <a:rPr lang="en-ZA"/>
            </a:br>
            <a:r>
              <a:rPr lang="en-ZA">
                <a:latin typeface="Open Sans Light"/>
                <a:ea typeface="Open Sans Light"/>
                <a:cs typeface="Open Sans Light"/>
              </a:rPr>
              <a:t>User-Centred Design</a:t>
            </a:r>
            <a:br>
              <a:rPr lang="en-ZA"/>
            </a:br>
            <a:r>
              <a:rPr lang="en-ZA">
                <a:latin typeface="Open Sans Light"/>
                <a:ea typeface="Open Sans Light"/>
                <a:cs typeface="Open Sans Light"/>
              </a:rPr>
              <a:t>Web Application Development</a:t>
            </a:r>
            <a:br>
              <a:rPr lang="en-ZA"/>
            </a:br>
            <a:r>
              <a:rPr lang="en-ZA">
                <a:latin typeface="Open Sans Light"/>
                <a:ea typeface="Open Sans Light"/>
                <a:cs typeface="Open Sans Light"/>
              </a:rPr>
              <a:t>Data Management for the Big Data Age</a:t>
            </a:r>
            <a:br>
              <a:rPr lang="en-ZA"/>
            </a:br>
            <a:r>
              <a:rPr lang="en-ZA">
                <a:latin typeface="Open Sans Light"/>
                <a:ea typeface="Open Sans Light"/>
                <a:cs typeface="Open Sans Light"/>
              </a:rPr>
              <a:t>Cloud Computing Architecture</a:t>
            </a:r>
          </a:p>
          <a:p>
            <a:endParaRPr lang="en-ZA"/>
          </a:p>
          <a:p>
            <a:r>
              <a:rPr lang="en-US" b="1" err="1">
                <a:solidFill>
                  <a:srgbClr val="ED1C2E"/>
                </a:solidFill>
              </a:rPr>
              <a:t>Specialisation</a:t>
            </a:r>
            <a:r>
              <a:rPr lang="en-US" b="1">
                <a:solidFill>
                  <a:srgbClr val="ED1C2E"/>
                </a:solidFill>
              </a:rPr>
              <a:t> Units:</a:t>
            </a:r>
          </a:p>
          <a:p>
            <a:r>
              <a:rPr lang="en-US" b="1"/>
              <a:t>Data Analytics</a:t>
            </a:r>
          </a:p>
          <a:p>
            <a:pPr defTabSz="1346200"/>
            <a:r>
              <a:rPr lang="en-US"/>
              <a:t>Introduction to Data Science                                                      Technology Enquiry Project   </a:t>
            </a:r>
          </a:p>
          <a:p>
            <a:pPr defTabSz="1346200">
              <a:spcBef>
                <a:spcPts val="0"/>
              </a:spcBef>
            </a:pPr>
            <a:r>
              <a:rPr lang="en-US"/>
              <a:t>Technology Design Project  </a:t>
            </a:r>
          </a:p>
          <a:p>
            <a:pPr defTabSz="1346200">
              <a:spcBef>
                <a:spcPts val="0"/>
              </a:spcBef>
            </a:pPr>
            <a:r>
              <a:rPr lang="en-US"/>
              <a:t>Data </a:t>
            </a:r>
            <a:r>
              <a:rPr lang="en-US" err="1"/>
              <a:t>Visualisation</a:t>
            </a:r>
            <a:endParaRPr lang="en-US"/>
          </a:p>
          <a:p>
            <a:pPr defTabSz="1346200">
              <a:spcBef>
                <a:spcPts val="0"/>
              </a:spcBef>
            </a:pPr>
            <a:r>
              <a:rPr lang="en-US">
                <a:latin typeface="Open Sans Light"/>
                <a:ea typeface="Open Sans Light"/>
                <a:cs typeface="Open Sans Light"/>
              </a:rPr>
              <a:t>Technology Innovation Project   </a:t>
            </a:r>
            <a:endParaRPr lang="en-US"/>
          </a:p>
          <a:p>
            <a:pPr defTabSz="1346200">
              <a:spcBef>
                <a:spcPts val="0"/>
              </a:spcBef>
            </a:pPr>
            <a:r>
              <a:rPr lang="en-US">
                <a:latin typeface="Open Sans Light"/>
                <a:ea typeface="Open Sans Light"/>
                <a:cs typeface="Open Sans Light"/>
              </a:rPr>
              <a:t>Technology Application Project                </a:t>
            </a:r>
            <a:endParaRPr lang="en-US"/>
          </a:p>
          <a:p>
            <a:endParaRPr lang="en-US"/>
          </a:p>
          <a:p>
            <a:endParaRPr lang="en-US">
              <a:solidFill>
                <a:schemeClr val="tx2"/>
              </a:solidFill>
              <a:latin typeface="Open Sans Light"/>
              <a:ea typeface="Open Sans Light"/>
              <a:cs typeface="Open Sans Light"/>
            </a:endParaRPr>
          </a:p>
          <a:p>
            <a:endParaRPr lang="en-US">
              <a:solidFill>
                <a:schemeClr val="tx2"/>
              </a:solidFill>
              <a:latin typeface="Open Sans Light"/>
              <a:ea typeface="Open Sans Light"/>
              <a:cs typeface="Open Sans Light"/>
            </a:endParaRPr>
          </a:p>
          <a:p>
            <a:endParaRPr lang="en-US" b="1">
              <a:solidFill>
                <a:schemeClr val="tx2"/>
              </a:solidFill>
              <a:latin typeface="Open Sans Light"/>
              <a:ea typeface="Open Sans Light"/>
              <a:cs typeface="Open Sans Light"/>
            </a:endParaRPr>
          </a:p>
          <a:p>
            <a:r>
              <a:rPr lang="en-US" b="1">
                <a:solidFill>
                  <a:schemeClr val="tx2"/>
                </a:solidFill>
                <a:latin typeface="Open Sans Light"/>
                <a:ea typeface="Open Sans Light"/>
                <a:cs typeface="Open Sans Light"/>
              </a:rPr>
              <a:t>Software Development</a:t>
            </a:r>
            <a:endParaRPr lang="en-US">
              <a:solidFill>
                <a:schemeClr val="tx2"/>
              </a:solidFill>
              <a:latin typeface="Open Sans Light"/>
              <a:ea typeface="Open Sans Light"/>
              <a:cs typeface="Open Sans Light"/>
            </a:endParaRPr>
          </a:p>
          <a:p>
            <a:r>
              <a:rPr lang="en-US"/>
              <a:t>Technology Enquiry Project                                                               Technology Design Project </a:t>
            </a:r>
          </a:p>
          <a:p>
            <a:pPr>
              <a:spcBef>
                <a:spcPts val="0"/>
              </a:spcBef>
            </a:pPr>
            <a:r>
              <a:rPr lang="en-US"/>
              <a:t>Object-Oriented Programming</a:t>
            </a:r>
          </a:p>
          <a:p>
            <a:pPr>
              <a:spcBef>
                <a:spcPts val="0"/>
              </a:spcBef>
            </a:pPr>
            <a:r>
              <a:rPr lang="en-US"/>
              <a:t>Technology Innovation Project</a:t>
            </a:r>
          </a:p>
          <a:p>
            <a:pPr>
              <a:spcBef>
                <a:spcPts val="0"/>
              </a:spcBef>
            </a:pPr>
            <a:r>
              <a:rPr lang="en-US"/>
              <a:t>Software Quality and Testing                                                                  Technology Application Project </a:t>
            </a:r>
          </a:p>
          <a:p>
            <a:endParaRPr lang="en-US"/>
          </a:p>
          <a:p>
            <a:r>
              <a:rPr lang="en-US" b="1">
                <a:solidFill>
                  <a:schemeClr val="tx2"/>
                </a:solidFill>
              </a:rPr>
              <a:t>Cybersecurity</a:t>
            </a:r>
          </a:p>
          <a:p>
            <a:r>
              <a:rPr lang="en-US"/>
              <a:t>Technology Enquiry Project   </a:t>
            </a:r>
          </a:p>
          <a:p>
            <a:pPr>
              <a:spcBef>
                <a:spcPts val="0"/>
              </a:spcBef>
            </a:pPr>
            <a:r>
              <a:rPr lang="en-US"/>
              <a:t>Technology Design Project                                                                  Technology Innovation Project                                                               Technology Application Project                                                           Networks and Cybersecurity Frameworks                                         Operating System Management</a:t>
            </a:r>
          </a:p>
          <a:p>
            <a:pPr>
              <a:spcBef>
                <a:spcPts val="0"/>
              </a:spcBef>
            </a:pPr>
            <a:endParaRPr lang="en-US"/>
          </a:p>
          <a:p>
            <a:pPr>
              <a:spcBef>
                <a:spcPts val="0"/>
              </a:spcBef>
            </a:pPr>
            <a:r>
              <a:rPr lang="en-US" b="1">
                <a:solidFill>
                  <a:srgbClr val="FF0000"/>
                </a:solidFill>
                <a:latin typeface="Open Sans Light"/>
                <a:ea typeface="Open Sans Light"/>
                <a:cs typeface="Open Sans Light"/>
              </a:rPr>
              <a:t>Elective Units:</a:t>
            </a:r>
          </a:p>
          <a:p>
            <a:pPr>
              <a:spcBef>
                <a:spcPts val="0"/>
              </a:spcBef>
            </a:pPr>
            <a:endParaRPr lang="en-US"/>
          </a:p>
          <a:p>
            <a:pPr>
              <a:spcBef>
                <a:spcPts val="0"/>
              </a:spcBef>
            </a:pPr>
            <a:r>
              <a:rPr lang="en-US"/>
              <a:t>Internet Security</a:t>
            </a:r>
          </a:p>
          <a:p>
            <a:pPr>
              <a:spcBef>
                <a:spcPts val="0"/>
              </a:spcBef>
            </a:pPr>
            <a:r>
              <a:rPr lang="en-US"/>
              <a:t>Machine Learning</a:t>
            </a:r>
          </a:p>
          <a:p>
            <a:pPr>
              <a:spcBef>
                <a:spcPts val="0"/>
              </a:spcBef>
            </a:pPr>
            <a:r>
              <a:rPr lang="en-US"/>
              <a:t>Internship Project</a:t>
            </a:r>
          </a:p>
        </p:txBody>
      </p:sp>
    </p:spTree>
    <p:extLst>
      <p:ext uri="{BB962C8B-B14F-4D97-AF65-F5344CB8AC3E}">
        <p14:creationId xmlns:p14="http://schemas.microsoft.com/office/powerpoint/2010/main" val="31301787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D133-6985-2B47-96A0-241B364BD7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Work-integrated Learning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AE0B70-87BA-EA40-BB7C-EBCFEE9904C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r>
              <a:rPr lang="en-US">
                <a:solidFill>
                  <a:srgbClr val="ED1C2E"/>
                </a:solidFill>
                <a:latin typeface="Open Sans Light"/>
                <a:ea typeface="Open Sans SemiBold"/>
                <a:cs typeface="Open Sans SemiBold"/>
              </a:rPr>
              <a:t>Applied Research Project</a:t>
            </a:r>
            <a:endParaRPr lang="en-ZA">
              <a:solidFill>
                <a:srgbClr val="ED1C2E"/>
              </a:solidFill>
              <a:latin typeface="Open Sans Light"/>
              <a:ea typeface="Open Sans SemiBold"/>
              <a:cs typeface="Open Sans SemiBold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692F3E60-1E1A-7548-9F66-74AA9D696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1923468"/>
            <a:ext cx="9687754" cy="523220"/>
          </a:xfrm>
        </p:spPr>
        <p:txBody>
          <a:bodyPr/>
          <a:lstStyle/>
          <a:p>
            <a:r>
              <a:rPr lang="en-US" sz="1400"/>
              <a:t>Students will perform ICT research in non-academic contexts such as legal, government, commercial and software production environments</a:t>
            </a:r>
            <a:endParaRPr lang="en-ZA" sz="140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00931D8-4212-9E44-B97F-4BD8FA899864}"/>
              </a:ext>
            </a:extLst>
          </p:cNvPr>
          <p:cNvSpPr txBox="1">
            <a:spLocks/>
          </p:cNvSpPr>
          <p:nvPr/>
        </p:nvSpPr>
        <p:spPr>
          <a:xfrm>
            <a:off x="430280" y="2755025"/>
            <a:ext cx="9687754" cy="51752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tx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rgbClr val="ED1C2E"/>
                </a:solidFill>
                <a:latin typeface="Open Sans Light"/>
                <a:ea typeface="Open Sans SemiBold"/>
                <a:cs typeface="Open Sans SemiBold"/>
              </a:rPr>
              <a:t>Internship Project</a:t>
            </a:r>
            <a:endParaRPr lang="en-ZA">
              <a:solidFill>
                <a:srgbClr val="ED1C2E"/>
              </a:solidFill>
              <a:latin typeface="Open Sans Light"/>
              <a:ea typeface="Open Sans SemiBold"/>
              <a:cs typeface="Open Sans SemiBold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FF4497E1-7E12-E540-A0CD-798C780C95D1}"/>
              </a:ext>
            </a:extLst>
          </p:cNvPr>
          <p:cNvSpPr txBox="1">
            <a:spLocks/>
          </p:cNvSpPr>
          <p:nvPr/>
        </p:nvSpPr>
        <p:spPr>
          <a:xfrm>
            <a:off x="430280" y="3169641"/>
            <a:ext cx="9687754" cy="523220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None/>
              <a:defRPr sz="1200" b="0" i="0" kern="1200" cap="none" baseline="0">
                <a:solidFill>
                  <a:srgbClr val="000000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189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77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66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54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943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131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32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509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/>
              <a:t>To provide students with “Real World” experience in the Information Technology Industry. Students will work on real problems that the Sponsor </a:t>
            </a:r>
            <a:r>
              <a:rPr lang="en-US" sz="1400" err="1"/>
              <a:t>Organisation</a:t>
            </a:r>
            <a:r>
              <a:rPr lang="en-US" sz="1400"/>
              <a:t> is facing and the student/s will be integral in the solution of the problems.</a:t>
            </a:r>
            <a:endParaRPr lang="en-ZA" sz="1400"/>
          </a:p>
        </p:txBody>
      </p:sp>
    </p:spTree>
    <p:extLst>
      <p:ext uri="{BB962C8B-B14F-4D97-AF65-F5344CB8AC3E}">
        <p14:creationId xmlns:p14="http://schemas.microsoft.com/office/powerpoint/2010/main" val="27684511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6CC64A-6B86-4641-BB44-A5B5EEF394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Atif Rec Fin">
            <a:hlinkClick r:id="" action="ppaction://media"/>
            <a:extLst>
              <a:ext uri="{FF2B5EF4-FFF2-40B4-BE49-F238E27FC236}">
                <a16:creationId xmlns:a16="http://schemas.microsoft.com/office/drawing/2014/main" id="{6EED4173-0034-9143-8FF1-A10F75FE853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787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95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EA1750-16AB-BA4F-A2C0-926469B772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449927"/>
            <a:ext cx="6904799" cy="1077218"/>
          </a:xfrm>
        </p:spPr>
        <p:txBody>
          <a:bodyPr/>
          <a:lstStyle/>
          <a:p>
            <a:r>
              <a:rPr lang="en-US"/>
              <a:t>Postgraduate Qualifying Program (PQP)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F64736-8EF2-AC41-AE3D-52DB409C99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3035273"/>
            <a:ext cx="6904798" cy="3277820"/>
          </a:xfrm>
        </p:spPr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ED1C2E"/>
                </a:solidFill>
              </a:rPr>
              <a:t>Academic entry requirements: </a:t>
            </a:r>
            <a:r>
              <a:rPr lang="en-US" sz="1400"/>
              <a:t>Satisfactory completion of a 3-year post-secondary qualification (after Australian equivalent Year 12 completion).</a:t>
            </a:r>
            <a:r>
              <a:rPr lang="en-ZA" sz="1400"/>
              <a:t> 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ED1C2E"/>
                </a:solidFill>
              </a:rPr>
              <a:t>English entry requirements: </a:t>
            </a:r>
            <a:r>
              <a:rPr lang="en-US" sz="1400"/>
              <a:t>IELTS (Academic Module): Overall 6.0 with no individual band below 5.5 / Swinburne English Language Centre: EAP 5 Advanced level with overall 65% and all skills 60% or above / TOEFL </a:t>
            </a:r>
            <a:r>
              <a:rPr lang="en-US" sz="1400" err="1"/>
              <a:t>iBT</a:t>
            </a:r>
            <a:r>
              <a:rPr lang="en-US" sz="1400"/>
              <a:t>: minimum score 75 (no band less than 17) / English Language School in Sydney (ELSIS): EAP2 with a minimum A grade / English Language School in Sydney (ELSIS): APP3 (10 weeks) A grade or equivalent measures. </a:t>
            </a:r>
            <a:endParaRPr lang="en-ZA" sz="140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ED1C2E"/>
                </a:solidFill>
              </a:rPr>
              <a:t>Course structure: </a:t>
            </a:r>
            <a:r>
              <a:rPr lang="en-US" sz="1400"/>
              <a:t>Students must complete all 4 non- award units:</a:t>
            </a:r>
            <a:r>
              <a:rPr lang="en-ZA" sz="1400"/>
              <a:t> </a:t>
            </a:r>
            <a:r>
              <a:rPr lang="en-US" sz="1400"/>
              <a:t>Academic Practices and Communication Skills,</a:t>
            </a:r>
            <a:r>
              <a:rPr lang="en-ZA" sz="1400"/>
              <a:t> </a:t>
            </a:r>
            <a:r>
              <a:rPr lang="en-US" sz="1400"/>
              <a:t>Applied Academic Literacies,</a:t>
            </a:r>
            <a:r>
              <a:rPr lang="en-ZA" sz="1400"/>
              <a:t> </a:t>
            </a:r>
            <a:r>
              <a:rPr lang="en-US" sz="1400"/>
              <a:t>Critical Thinking for Further Study and Research Techniques for Further Study.</a:t>
            </a:r>
            <a:endParaRPr lang="en-ZA" sz="140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ED1C2E"/>
                </a:solidFill>
              </a:rPr>
              <a:t>Scholarship: </a:t>
            </a:r>
            <a:r>
              <a:rPr lang="en-US" sz="1400"/>
              <a:t>Up to A$2500 Postgraduate Qualification Program (PQP) + Postgraduate degree</a:t>
            </a:r>
            <a:endParaRPr lang="en-ZA" sz="140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29A020C-C430-884E-87B3-FB54A1E01E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763684"/>
            <a:ext cx="7062720" cy="517525"/>
          </a:xfrm>
        </p:spPr>
        <p:txBody>
          <a:bodyPr/>
          <a:lstStyle/>
          <a:p>
            <a:r>
              <a:rPr lang="en-ZA"/>
              <a:t>Duration: Six months| CRICOS 0101744</a:t>
            </a:r>
          </a:p>
          <a:p>
            <a:r>
              <a:rPr lang="en-ZA"/>
              <a:t>Fee: A$1</a:t>
            </a:r>
            <a:r>
              <a:rPr lang="en-US" altLang="ko-KR"/>
              <a:t>4,100</a:t>
            </a:r>
            <a:r>
              <a:rPr lang="en-ZA"/>
              <a:t> (total for 202</a:t>
            </a:r>
            <a:r>
              <a:rPr lang="en-US" altLang="ko-KR"/>
              <a:t>2</a:t>
            </a:r>
            <a:r>
              <a:rPr lang="en-ZA"/>
              <a:t>)*| Intake: February, June and September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5BDADF-CD8D-6C42-8CE8-DB9E33327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t="5847" r="175" b="3285"/>
          <a:stretch/>
        </p:blipFill>
        <p:spPr>
          <a:xfrm>
            <a:off x="7866451" y="449927"/>
            <a:ext cx="4325549" cy="4268829"/>
          </a:xfrm>
          <a:prstGeom prst="rect">
            <a:avLst/>
          </a:prstGeom>
        </p:spPr>
      </p:pic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435EBDD0-0EB3-2045-9306-2F056ECD9355}"/>
              </a:ext>
            </a:extLst>
          </p:cNvPr>
          <p:cNvSpPr txBox="1">
            <a:spLocks/>
          </p:cNvSpPr>
          <p:nvPr/>
        </p:nvSpPr>
        <p:spPr>
          <a:xfrm>
            <a:off x="430280" y="2517748"/>
            <a:ext cx="6904798" cy="51752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tx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$11,</a:t>
            </a:r>
            <a:r>
              <a:rPr lang="en-US" altLang="ko-KR"/>
              <a:t>600</a:t>
            </a:r>
            <a:r>
              <a:rPr lang="en-US"/>
              <a:t> (per 4 units)*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CA9417-1045-2046-8E25-F5699F0D16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4203"/>
          <a:stretch/>
        </p:blipFill>
        <p:spPr>
          <a:xfrm>
            <a:off x="7870462" y="449927"/>
            <a:ext cx="4321538" cy="42688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61064B-D08E-6843-94E2-8C3643CA0C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044" b="7043"/>
          <a:stretch/>
        </p:blipFill>
        <p:spPr>
          <a:xfrm>
            <a:off x="7866450" y="449927"/>
            <a:ext cx="4316479" cy="43323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E588A16-4D47-0E4F-B8D4-276173E779D8}"/>
              </a:ext>
            </a:extLst>
          </p:cNvPr>
          <p:cNvSpPr txBox="1"/>
          <p:nvPr/>
        </p:nvSpPr>
        <p:spPr>
          <a:xfrm>
            <a:off x="480605" y="6547649"/>
            <a:ext cx="2071401" cy="21544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ko-KR" altLang="en-US" sz="800">
                <a:latin typeface="Open Sans"/>
                <a:ea typeface="맑은 고딕"/>
                <a:cs typeface="Open Sans"/>
              </a:rPr>
              <a:t>*</a:t>
            </a:r>
            <a:r>
              <a:rPr lang="en-US" altLang="ko-KR" sz="800">
                <a:latin typeface="Open Sans"/>
                <a:ea typeface="맑은 고딕"/>
                <a:cs typeface="Open Sans"/>
              </a:rPr>
              <a:t> With </a:t>
            </a:r>
            <a:r>
              <a:rPr lang="ko-KR" altLang="en-US" sz="800">
                <a:latin typeface="Open Sans"/>
                <a:ea typeface="맑은 고딕"/>
                <a:cs typeface="Open Sans"/>
              </a:rPr>
              <a:t> </a:t>
            </a:r>
            <a:r>
              <a:rPr lang="en-AU" altLang="ko-KR" sz="800">
                <a:latin typeface="Open Sans"/>
                <a:ea typeface="Open Sans"/>
                <a:cs typeface="Open Sans"/>
              </a:rPr>
              <a:t>Swinburne</a:t>
            </a:r>
            <a:r>
              <a:rPr lang="ko-KR" altLang="en-US" sz="800">
                <a:latin typeface="Open Sans"/>
                <a:ea typeface="Open Sans" panose="020B0606030504020204" pitchFamily="34" charset="0"/>
                <a:cs typeface="Open Sans"/>
              </a:rPr>
              <a:t> </a:t>
            </a:r>
            <a:r>
              <a:rPr lang="en-AU" altLang="ko-KR" sz="800">
                <a:latin typeface="Open Sans"/>
                <a:ea typeface="Open Sans"/>
                <a:cs typeface="Open Sans"/>
              </a:rPr>
              <a:t>Pathway Scholarship</a:t>
            </a:r>
            <a:endParaRPr lang="en-US" sz="800">
              <a:latin typeface="Open Sans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3831498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D133-6985-2B47-96A0-241B364BD7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Course Structure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AE0B70-87BA-EA40-BB7C-EBCFEE9904C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280243"/>
            <a:ext cx="9687754" cy="517525"/>
          </a:xfrm>
        </p:spPr>
        <p:txBody>
          <a:bodyPr lIns="91440" tIns="45720" rIns="91440" bIns="45720" anchor="t"/>
          <a:lstStyle/>
          <a:p>
            <a:r>
              <a:rPr lang="en-US">
                <a:latin typeface="Open Sans SemiBold"/>
                <a:ea typeface="Open Sans SemiBold"/>
                <a:cs typeface="Open Sans SemiBold"/>
              </a:rPr>
              <a:t>Total Units: 4</a:t>
            </a:r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692F3E60-1E1A-7548-9F66-74AA9D696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1874614"/>
            <a:ext cx="9687754" cy="2139047"/>
          </a:xfrm>
        </p:spPr>
        <p:txBody>
          <a:bodyPr wrap="square" lIns="91440" tIns="45720" rIns="91440" bIns="45720" numCol="2" anchor="t" anchorCtr="0">
            <a:spAutoFit/>
          </a:bodyPr>
          <a:lstStyle/>
          <a:p>
            <a:r>
              <a:rPr lang="en-US" sz="1400" b="1">
                <a:solidFill>
                  <a:srgbClr val="ED1C2E"/>
                </a:solidFill>
                <a:latin typeface="Open Sans Light"/>
                <a:ea typeface="Open Sans Light"/>
                <a:cs typeface="Open Sans Light"/>
              </a:rPr>
              <a:t>4 non-award units:</a:t>
            </a:r>
            <a:endParaRPr lang="en-US" sz="1400" b="1">
              <a:solidFill>
                <a:srgbClr val="ED1C2E"/>
              </a:solidFill>
            </a:endParaRPr>
          </a:p>
          <a:p>
            <a:endParaRPr lang="en-US" sz="1400" b="1">
              <a:solidFill>
                <a:srgbClr val="ED1C2E"/>
              </a:solidFill>
              <a:latin typeface="Open Sans Light"/>
              <a:ea typeface="Open Sans Light"/>
              <a:cs typeface="Open Sans Light"/>
            </a:endParaRPr>
          </a:p>
          <a:p>
            <a:pPr>
              <a:spcBef>
                <a:spcPts val="0"/>
              </a:spcBef>
            </a:pPr>
            <a:r>
              <a:rPr lang="en-US" sz="1400">
                <a:latin typeface="Open Sans Light"/>
                <a:ea typeface="Open Sans Light"/>
                <a:cs typeface="Open Sans Light"/>
              </a:rPr>
              <a:t>Academic Practices and Communication Skills</a:t>
            </a:r>
            <a:r>
              <a:rPr lang="en-ZA" sz="1400">
                <a:latin typeface="Open Sans Light"/>
                <a:ea typeface="Open Sans Light"/>
                <a:cs typeface="Open Sans Light"/>
              </a:rPr>
              <a:t> </a:t>
            </a:r>
            <a:endParaRPr lang="en-ZA" sz="1400"/>
          </a:p>
          <a:p>
            <a:pPr>
              <a:spcBef>
                <a:spcPts val="0"/>
              </a:spcBef>
            </a:pPr>
            <a:r>
              <a:rPr lang="en-US" sz="1400">
                <a:latin typeface="Open Sans Light"/>
                <a:ea typeface="Open Sans Light"/>
                <a:cs typeface="Open Sans Light"/>
              </a:rPr>
              <a:t>Applied Academic Literacies</a:t>
            </a:r>
            <a:r>
              <a:rPr lang="en-ZA" sz="1400">
                <a:latin typeface="Open Sans Light"/>
                <a:ea typeface="Open Sans Light"/>
                <a:cs typeface="Open Sans Light"/>
              </a:rPr>
              <a:t> </a:t>
            </a:r>
            <a:endParaRPr lang="en-ZA" sz="1400"/>
          </a:p>
          <a:p>
            <a:pPr>
              <a:spcBef>
                <a:spcPts val="0"/>
              </a:spcBef>
            </a:pPr>
            <a:r>
              <a:rPr lang="en-US" sz="1400">
                <a:latin typeface="Open Sans Light"/>
                <a:ea typeface="Open Sans Light"/>
                <a:cs typeface="Open Sans Light"/>
              </a:rPr>
              <a:t>Critical Thinking for Further Study</a:t>
            </a:r>
            <a:r>
              <a:rPr lang="en-ZA" sz="1400">
                <a:latin typeface="Open Sans Light"/>
                <a:ea typeface="Open Sans Light"/>
                <a:cs typeface="Open Sans Light"/>
              </a:rPr>
              <a:t> </a:t>
            </a:r>
            <a:endParaRPr lang="en-ZA" sz="1400"/>
          </a:p>
          <a:p>
            <a:pPr>
              <a:spcBef>
                <a:spcPts val="0"/>
              </a:spcBef>
            </a:pPr>
            <a:r>
              <a:rPr lang="en-US" sz="1400">
                <a:latin typeface="Open Sans Light"/>
                <a:ea typeface="Open Sans Light"/>
                <a:cs typeface="Open Sans Light"/>
              </a:rPr>
              <a:t>Research Techniques for Further Study</a:t>
            </a:r>
            <a:r>
              <a:rPr lang="en-ZA" sz="1400">
                <a:latin typeface="Open Sans Light"/>
                <a:ea typeface="Open Sans Light"/>
                <a:cs typeface="Open Sans Light"/>
              </a:rPr>
              <a:t> </a:t>
            </a:r>
            <a:endParaRPr lang="en-ZA" sz="1400"/>
          </a:p>
          <a:p>
            <a:endParaRPr lang="en-ZA"/>
          </a:p>
          <a:p>
            <a:endParaRPr lang="en-US" b="1">
              <a:solidFill>
                <a:srgbClr val="ED1C2E"/>
              </a:solidFill>
            </a:endParaRPr>
          </a:p>
          <a:p>
            <a:endParaRPr lang="en-US">
              <a:solidFill>
                <a:schemeClr val="tx2"/>
              </a:solidFill>
              <a:latin typeface="Open Sans Light"/>
              <a:ea typeface="Open Sans Light"/>
              <a:cs typeface="Open Sans Light"/>
            </a:endParaRPr>
          </a:p>
          <a:p>
            <a:endParaRPr lang="en-US">
              <a:solidFill>
                <a:schemeClr val="tx2"/>
              </a:solidFill>
              <a:latin typeface="Open Sans Light"/>
              <a:ea typeface="Open Sans Light"/>
              <a:cs typeface="Open Sans Light"/>
            </a:endParaRPr>
          </a:p>
          <a:p>
            <a:endParaRPr lang="en-US" b="1">
              <a:solidFill>
                <a:schemeClr val="tx2"/>
              </a:solidFill>
              <a:latin typeface="Open Sans Light"/>
              <a:ea typeface="Open Sans Light"/>
              <a:cs typeface="Open Sans Light"/>
            </a:endParaRPr>
          </a:p>
          <a:p>
            <a:endParaRPr lang="en-US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1447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585C04A-6127-2C40-ACA0-83CD25DBD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1869344"/>
            <a:ext cx="5413929" cy="1754326"/>
          </a:xfrm>
        </p:spPr>
        <p:txBody>
          <a:bodyPr/>
          <a:lstStyle/>
          <a:p>
            <a:r>
              <a:rPr lang="en-US"/>
              <a:t>Generous Scholarships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54F9751-31F3-8C48-9EFF-0EB7BAF8CCEB}"/>
              </a:ext>
            </a:extLst>
          </p:cNvPr>
          <p:cNvSpPr txBox="1">
            <a:spLocks/>
          </p:cNvSpPr>
          <p:nvPr/>
        </p:nvSpPr>
        <p:spPr>
          <a:xfrm>
            <a:off x="430280" y="3861430"/>
            <a:ext cx="5413929" cy="923330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5400" b="0" i="0" kern="1200" cap="none" baseline="0">
                <a:solidFill>
                  <a:srgbClr val="000000"/>
                </a:solidFill>
                <a:latin typeface="Barlow Light" pitchFamily="2" charset="77"/>
                <a:ea typeface="DIN 2014 Light" panose="020B0404020202020204" pitchFamily="34" charset="77"/>
                <a:cs typeface="+mj-cs"/>
              </a:defRPr>
            </a:lvl1pPr>
          </a:lstStyle>
          <a:p>
            <a:r>
              <a:rPr lang="en-US" sz="1800" dirty="0">
                <a:solidFill>
                  <a:srgbClr val="ED1C2E"/>
                </a:solidFill>
              </a:rPr>
              <a:t>ELICOS Packages</a:t>
            </a:r>
          </a:p>
          <a:p>
            <a:r>
              <a:rPr lang="en-US" sz="1800" dirty="0">
                <a:solidFill>
                  <a:srgbClr val="ED1C2E"/>
                </a:solidFill>
              </a:rPr>
              <a:t>George Swinburne/ International Excellence Pathway </a:t>
            </a:r>
          </a:p>
          <a:p>
            <a:r>
              <a:rPr lang="en-US" sz="1800" dirty="0">
                <a:solidFill>
                  <a:srgbClr val="ED1C2E"/>
                </a:solidFill>
              </a:rPr>
              <a:t>Swinburne X LinkedIn International Program</a:t>
            </a:r>
          </a:p>
        </p:txBody>
      </p:sp>
    </p:spTree>
    <p:extLst>
      <p:ext uri="{BB962C8B-B14F-4D97-AF65-F5344CB8AC3E}">
        <p14:creationId xmlns:p14="http://schemas.microsoft.com/office/powerpoint/2010/main" val="8881824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2C3B20B-7C0A-3D49-BDAE-2AC3B41724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449927"/>
            <a:ext cx="9687754" cy="584775"/>
          </a:xfrm>
        </p:spPr>
        <p:txBody>
          <a:bodyPr/>
          <a:lstStyle/>
          <a:p>
            <a:r>
              <a:rPr lang="en-US"/>
              <a:t>Offshore ELICOS Packages Scholarships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AE68D4F-2981-8D41-844C-7ED6D7F73DF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440189"/>
            <a:ext cx="9687754" cy="517525"/>
          </a:xfrm>
        </p:spPr>
        <p:txBody>
          <a:bodyPr/>
          <a:lstStyle/>
          <a:p>
            <a:r>
              <a:rPr lang="en-US"/>
              <a:t>Free Academic English pathway </a:t>
            </a:r>
            <a:r>
              <a:rPr lang="en-US">
                <a:solidFill>
                  <a:srgbClr val="ED1C2E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https://www.eca.edu.au/eca-eap/</a:t>
            </a:r>
            <a:endParaRPr lang="en-US">
              <a:solidFill>
                <a:srgbClr val="ED1C2E"/>
              </a:solidFill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36B3CC8-AF62-FE47-9733-FED21242A0CA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430281" y="2521061"/>
            <a:ext cx="3965873" cy="1054100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 marL="171450" indent="-171450">
              <a:buFontTx/>
              <a:buChar char="-"/>
            </a:pPr>
            <a:r>
              <a:rPr lang="en-US" sz="1400">
                <a:latin typeface="Open Sans"/>
                <a:ea typeface="Open Sans"/>
                <a:cs typeface="Open Sans"/>
              </a:rPr>
              <a:t>Valued up-to (A$4,560)</a:t>
            </a:r>
          </a:p>
          <a:p>
            <a:pPr marL="171450" indent="-171450">
              <a:buFontTx/>
              <a:buChar char="-"/>
            </a:pPr>
            <a:r>
              <a:rPr lang="en-US" sz="1400">
                <a:latin typeface="Open Sans"/>
                <a:ea typeface="Open Sans"/>
                <a:cs typeface="Open Sans"/>
              </a:rPr>
              <a:t>Available for all students needing to  package degree with ELICOS</a:t>
            </a:r>
          </a:p>
          <a:p>
            <a:pPr marL="171450" indent="-171450">
              <a:buFontTx/>
              <a:buChar char="-"/>
            </a:pPr>
            <a:r>
              <a:rPr lang="en-US" sz="1400">
                <a:latin typeface="Open Sans"/>
                <a:ea typeface="Open Sans"/>
                <a:cs typeface="Open Sans"/>
              </a:rPr>
              <a:t>Can be bundled with other scholarships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6C36567-BEF6-488D-A7E9-CBEA8E0499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2493"/>
          <a:stretch/>
        </p:blipFill>
        <p:spPr>
          <a:xfrm>
            <a:off x="6004866" y="2218991"/>
            <a:ext cx="3581963" cy="394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0297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D97D3913-A25C-D342-81CC-8097C6AFFF3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Course Pricing &amp; Scholarships for 2022</a:t>
            </a: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C44FF4DC-48DE-9341-A97B-17FA145ECF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3952255"/>
              </p:ext>
            </p:extLst>
          </p:nvPr>
        </p:nvGraphicFramePr>
        <p:xfrm>
          <a:off x="430280" y="1296143"/>
          <a:ext cx="9687755" cy="4785063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2410586">
                  <a:extLst>
                    <a:ext uri="{9D8B030D-6E8A-4147-A177-3AD203B41FA5}">
                      <a16:colId xmlns:a16="http://schemas.microsoft.com/office/drawing/2014/main" val="3136756718"/>
                    </a:ext>
                  </a:extLst>
                </a:gridCol>
                <a:gridCol w="2424843">
                  <a:extLst>
                    <a:ext uri="{9D8B030D-6E8A-4147-A177-3AD203B41FA5}">
                      <a16:colId xmlns:a16="http://schemas.microsoft.com/office/drawing/2014/main" val="2658568194"/>
                    </a:ext>
                  </a:extLst>
                </a:gridCol>
                <a:gridCol w="2426163">
                  <a:extLst>
                    <a:ext uri="{9D8B030D-6E8A-4147-A177-3AD203B41FA5}">
                      <a16:colId xmlns:a16="http://schemas.microsoft.com/office/drawing/2014/main" val="2266015420"/>
                    </a:ext>
                  </a:extLst>
                </a:gridCol>
                <a:gridCol w="2426163">
                  <a:extLst>
                    <a:ext uri="{9D8B030D-6E8A-4147-A177-3AD203B41FA5}">
                      <a16:colId xmlns:a16="http://schemas.microsoft.com/office/drawing/2014/main" val="3132558338"/>
                    </a:ext>
                  </a:extLst>
                </a:gridCol>
              </a:tblGrid>
              <a:tr h="873215"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400" b="0" kern="1200" dirty="0">
                          <a:solidFill>
                            <a:srgbClr val="C00000"/>
                          </a:solidFill>
                          <a:effectLst/>
                          <a:latin typeface="Open Sans"/>
                        </a:rPr>
                        <a:t>Course</a:t>
                      </a:r>
                      <a:endParaRPr lang="en-AU" sz="1400" b="0" i="0" dirty="0">
                        <a:solidFill>
                          <a:srgbClr val="C00000"/>
                        </a:solidFill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400" b="0" kern="1200" dirty="0">
                          <a:solidFill>
                            <a:srgbClr val="C00000"/>
                          </a:solidFill>
                          <a:effectLst/>
                          <a:latin typeface="Open Sans"/>
                        </a:rPr>
                        <a:t>Standard Fee 2022 </a:t>
                      </a:r>
                      <a:endParaRPr lang="en-AU" sz="1400" b="0" dirty="0">
                        <a:solidFill>
                          <a:srgbClr val="C00000"/>
                        </a:solidFill>
                        <a:effectLst/>
                        <a:latin typeface="Open Sans"/>
                      </a:endParaRPr>
                    </a:p>
                    <a:p>
                      <a:pPr algn="ctr" fontAlgn="ctr"/>
                      <a:r>
                        <a:rPr lang="en-AU" sz="1400" b="0" dirty="0">
                          <a:solidFill>
                            <a:srgbClr val="C00000"/>
                          </a:solidFill>
                          <a:effectLst/>
                          <a:latin typeface="Open Sans"/>
                        </a:rPr>
                        <a:t>(per semester)</a:t>
                      </a:r>
                      <a:endParaRPr lang="en-AU" sz="1400" b="0" i="0" dirty="0">
                        <a:solidFill>
                          <a:srgbClr val="C00000"/>
                        </a:solidFill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400" b="0" kern="1200" dirty="0">
                          <a:solidFill>
                            <a:srgbClr val="C00000"/>
                          </a:solidFill>
                          <a:effectLst/>
                          <a:latin typeface="Open Sans"/>
                        </a:rPr>
                        <a:t>George Swinburne 30%</a:t>
                      </a:r>
                      <a:endParaRPr lang="en-AU" sz="1400" b="0" i="0" dirty="0">
                        <a:solidFill>
                          <a:srgbClr val="C00000"/>
                        </a:solidFill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400" b="0" kern="1200" dirty="0">
                          <a:solidFill>
                            <a:srgbClr val="C00000"/>
                          </a:solidFill>
                          <a:effectLst/>
                          <a:latin typeface="Open Sans"/>
                        </a:rPr>
                        <a:t>Swinburne International Excellence</a:t>
                      </a:r>
                      <a:r>
                        <a:rPr lang="en-AU" sz="1400" b="0" kern="1200" baseline="0" dirty="0">
                          <a:solidFill>
                            <a:srgbClr val="C00000"/>
                          </a:solidFill>
                          <a:effectLst/>
                          <a:latin typeface="Open Sans"/>
                        </a:rPr>
                        <a:t> Pathway Scholarship (PQP + degree)</a:t>
                      </a:r>
                      <a:endParaRPr lang="en-AU" sz="1400" b="0" i="0" dirty="0">
                        <a:solidFill>
                          <a:srgbClr val="C00000"/>
                        </a:solidFill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90906606"/>
                  </a:ext>
                </a:extLst>
              </a:tr>
              <a:tr h="675431">
                <a:tc>
                  <a:txBody>
                    <a:bodyPr/>
                    <a:lstStyle/>
                    <a:p>
                      <a:pPr marL="82550"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Master of Construction and Infrastructure Management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>
                          <a:effectLst/>
                          <a:latin typeface="Open Sans"/>
                        </a:rPr>
                        <a:t>$19,300 (4 units)</a:t>
                      </a:r>
                      <a:endParaRPr lang="en-AU" sz="1200" b="0" i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$13,510 (4 units)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N/A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50080213"/>
                  </a:ext>
                </a:extLst>
              </a:tr>
              <a:tr h="607076">
                <a:tc>
                  <a:txBody>
                    <a:bodyPr/>
                    <a:lstStyle/>
                    <a:p>
                      <a:pPr marL="82550" algn="ctr" fontAlgn="ctr"/>
                      <a:r>
                        <a:rPr lang="en-AU" sz="1200" b="0" kern="1200">
                          <a:effectLst/>
                          <a:latin typeface="Open Sans"/>
                        </a:rPr>
                        <a:t>Master of Information Technology</a:t>
                      </a:r>
                      <a:endParaRPr lang="en-AU" sz="1200" b="0" i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$18,075 (4 units)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$12,652.50 (4 units)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A$2500</a:t>
                      </a:r>
                      <a:r>
                        <a:rPr lang="en-AU" sz="1200" b="0" kern="1200" baseline="0" dirty="0">
                          <a:effectLst/>
                          <a:latin typeface="Open Sans"/>
                        </a:rPr>
                        <a:t> a year off </a:t>
                      </a:r>
                    </a:p>
                    <a:p>
                      <a:pPr algn="ctr" fontAlgn="ctr"/>
                      <a:r>
                        <a:rPr lang="en-AU" sz="1200" b="0" kern="1200" baseline="0" dirty="0">
                          <a:effectLst/>
                          <a:latin typeface="Open Sans"/>
                        </a:rPr>
                        <a:t>the course fees*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605594106"/>
                  </a:ext>
                </a:extLst>
              </a:tr>
              <a:tr h="879133">
                <a:tc>
                  <a:txBody>
                    <a:bodyPr/>
                    <a:lstStyle/>
                    <a:p>
                      <a:pPr marL="82550" algn="ctr" fontAlgn="ctr">
                        <a:tabLst>
                          <a:tab pos="84455" algn="l"/>
                        </a:tabLst>
                      </a:pPr>
                      <a:r>
                        <a:rPr lang="en-AU" sz="1200" b="0" kern="1200">
                          <a:effectLst/>
                          <a:latin typeface="Open Sans"/>
                        </a:rPr>
                        <a:t>Master of Information Technology (Professional Computing)</a:t>
                      </a:r>
                      <a:endParaRPr lang="en-AU" sz="1200" b="0" i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>
                          <a:effectLst/>
                          <a:latin typeface="Open Sans"/>
                        </a:rPr>
                        <a:t>$13,556.25 (3 units)</a:t>
                      </a:r>
                      <a:endParaRPr lang="en-AU" sz="1200" b="0" i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$9,489.35 (3 units)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kern="1200" dirty="0">
                          <a:effectLst/>
                          <a:latin typeface="Open Sans"/>
                          <a:ea typeface="+mn-ea"/>
                          <a:cs typeface="+mn-cs"/>
                        </a:rPr>
                        <a:t>N/A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45115525"/>
                  </a:ext>
                </a:extLst>
              </a:tr>
              <a:tr h="536056">
                <a:tc>
                  <a:txBody>
                    <a:bodyPr/>
                    <a:lstStyle/>
                    <a:p>
                      <a:pPr marL="82550" algn="ctr" fontAlgn="ctr">
                        <a:tabLst>
                          <a:tab pos="84455" algn="l"/>
                        </a:tabLst>
                      </a:pPr>
                      <a:r>
                        <a:rPr lang="en-AU" sz="1200" b="0" kern="1200">
                          <a:effectLst/>
                          <a:latin typeface="Open Sans"/>
                        </a:rPr>
                        <a:t>Master of Data Science</a:t>
                      </a:r>
                      <a:endParaRPr lang="en-AU" sz="1200" b="0" i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>
                          <a:effectLst/>
                          <a:latin typeface="Open Sans"/>
                        </a:rPr>
                        <a:t>$18,540 (4 units)</a:t>
                      </a:r>
                      <a:endParaRPr lang="en-AU" sz="1200" b="0" i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$12,978 (4 units)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A$2500</a:t>
                      </a:r>
                      <a:r>
                        <a:rPr lang="en-AU" sz="1200" b="0" kern="1200" baseline="0" dirty="0">
                          <a:effectLst/>
                          <a:latin typeface="Open Sans"/>
                        </a:rPr>
                        <a:t> a year off </a:t>
                      </a:r>
                    </a:p>
                    <a:p>
                      <a:pPr algn="ctr" fontAlgn="ctr"/>
                      <a:r>
                        <a:rPr lang="en-AU" sz="1200" b="0" kern="1200" baseline="0" dirty="0">
                          <a:effectLst/>
                          <a:latin typeface="Open Sans"/>
                        </a:rPr>
                        <a:t>the course fees*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920074694"/>
                  </a:ext>
                </a:extLst>
              </a:tr>
              <a:tr h="607076">
                <a:tc>
                  <a:txBody>
                    <a:bodyPr/>
                    <a:lstStyle/>
                    <a:p>
                      <a:pPr marL="82550" algn="ctr" fontAlgn="ctr">
                        <a:tabLst>
                          <a:tab pos="84455" algn="l"/>
                        </a:tabLst>
                      </a:pPr>
                      <a:r>
                        <a:rPr lang="en-AU" sz="1200" b="0" kern="1200">
                          <a:effectLst/>
                          <a:latin typeface="Open Sans"/>
                        </a:rPr>
                        <a:t>Master of Business Administration (MBA)</a:t>
                      </a:r>
                      <a:endParaRPr lang="en-AU" sz="1200" b="0" i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>
                          <a:effectLst/>
                          <a:latin typeface="Open Sans"/>
                        </a:rPr>
                        <a:t>$19,150 (4 units)</a:t>
                      </a:r>
                      <a:endParaRPr lang="en-AU" sz="1200" b="0" i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$13,405 (4 units)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A$2500</a:t>
                      </a:r>
                      <a:r>
                        <a:rPr lang="en-AU" sz="1200" b="0" kern="1200" baseline="0" dirty="0">
                          <a:effectLst/>
                          <a:latin typeface="Open Sans"/>
                        </a:rPr>
                        <a:t> a year off </a:t>
                      </a:r>
                    </a:p>
                    <a:p>
                      <a:pPr algn="ctr" fontAlgn="ctr"/>
                      <a:r>
                        <a:rPr lang="en-AU" sz="1200" b="0" kern="1200" baseline="0" dirty="0">
                          <a:effectLst/>
                          <a:latin typeface="Open Sans"/>
                        </a:rPr>
                        <a:t>the course fees*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632641785"/>
                  </a:ext>
                </a:extLst>
              </a:tr>
              <a:tr h="607076">
                <a:tc>
                  <a:txBody>
                    <a:bodyPr/>
                    <a:lstStyle/>
                    <a:p>
                      <a:pPr marL="82550" algn="ctr" fontAlgn="ctr">
                        <a:tabLst>
                          <a:tab pos="84455" algn="l"/>
                        </a:tabLst>
                      </a:pPr>
                      <a:r>
                        <a:rPr lang="en-AU" sz="1200" b="0" kern="1200">
                          <a:effectLst/>
                          <a:latin typeface="Open Sans"/>
                        </a:rPr>
                        <a:t>Postgraduate Qualifying Program (PQP)</a:t>
                      </a:r>
                      <a:endParaRPr lang="en-AU" sz="1200" b="0" i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AU" sz="1200" b="0" kern="1200" dirty="0">
                          <a:effectLst/>
                          <a:latin typeface="Open Sans"/>
                        </a:rPr>
                        <a:t>$14,100 (4 units)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kern="1200" dirty="0">
                          <a:effectLst/>
                          <a:latin typeface="Open Sans"/>
                          <a:ea typeface="+mn-ea"/>
                          <a:cs typeface="+mn-cs"/>
                        </a:rPr>
                        <a:t>N/A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kern="1200" dirty="0">
                          <a:effectLst/>
                          <a:latin typeface="Open Sans"/>
                          <a:ea typeface="+mn-ea"/>
                          <a:cs typeface="+mn-cs"/>
                        </a:rPr>
                        <a:t>N/A</a:t>
                      </a:r>
                      <a:endParaRPr lang="en-AU" sz="1200" b="0" i="0" dirty="0">
                        <a:effectLst/>
                        <a:latin typeface="Open Sans"/>
                        <a:ea typeface="Open Sans"/>
                        <a:cs typeface="Open San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70402172"/>
                  </a:ext>
                </a:extLst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430280" y="6342647"/>
            <a:ext cx="70142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Terms and conditions apply – visit Swinburne Sydney for further information. Swinburne reserves the right to discontinue these scholarships at any time. </a:t>
            </a:r>
          </a:p>
          <a:p>
            <a:r>
              <a:rPr lang="en-US" sz="800" dirty="0"/>
              <a:t>* Fixed scholarship amount of A$2500 a year off the course fees for a maximum of 2 years.</a:t>
            </a:r>
            <a:endParaRPr lang="en-AU" sz="800" dirty="0"/>
          </a:p>
        </p:txBody>
      </p:sp>
    </p:spTree>
    <p:extLst>
      <p:ext uri="{BB962C8B-B14F-4D97-AF65-F5344CB8AC3E}">
        <p14:creationId xmlns:p14="http://schemas.microsoft.com/office/powerpoint/2010/main" val="7650477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EA1750-16AB-BA4F-A2C0-926469B772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449927"/>
            <a:ext cx="6904799" cy="1077218"/>
          </a:xfrm>
        </p:spPr>
        <p:txBody>
          <a:bodyPr wrap="square" lIns="91440" tIns="45720" rIns="91440" bIns="45720" anchor="t" anchorCtr="0">
            <a:spAutoFit/>
          </a:bodyPr>
          <a:lstStyle/>
          <a:p>
            <a:r>
              <a:rPr lang="en-US" dirty="0">
                <a:latin typeface="Barlow Light"/>
              </a:rPr>
              <a:t>Swinburne X LinkedIn International Program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5BDADF-CD8D-6C42-8CE8-DB9E33327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t="5847" r="175" b="3285"/>
          <a:stretch/>
        </p:blipFill>
        <p:spPr>
          <a:xfrm>
            <a:off x="7866451" y="449927"/>
            <a:ext cx="4325549" cy="426882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CA9417-1045-2046-8E25-F5699F0D16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4203"/>
          <a:stretch/>
        </p:blipFill>
        <p:spPr>
          <a:xfrm>
            <a:off x="7870462" y="449927"/>
            <a:ext cx="4321538" cy="42688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61064B-D08E-6843-94E2-8C3643CA0C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044" b="7043"/>
          <a:stretch/>
        </p:blipFill>
        <p:spPr>
          <a:xfrm>
            <a:off x="7866450" y="449927"/>
            <a:ext cx="4325550" cy="42688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295076-FFCF-C548-8DBE-2EE6F35FCEC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7069" b="25057"/>
          <a:stretch/>
        </p:blipFill>
        <p:spPr>
          <a:xfrm>
            <a:off x="7866448" y="449927"/>
            <a:ext cx="4321537" cy="426882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05B28B-754B-B843-9A01-F133806008C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437" t="51064" r="40024"/>
          <a:stretch/>
        </p:blipFill>
        <p:spPr>
          <a:xfrm>
            <a:off x="7862433" y="449926"/>
            <a:ext cx="4330608" cy="4314187"/>
          </a:xfrm>
          <a:prstGeom prst="rect">
            <a:avLst/>
          </a:prstGeom>
        </p:spPr>
      </p:pic>
      <p:sp>
        <p:nvSpPr>
          <p:cNvPr id="17" name="Subtitle 2">
            <a:extLst>
              <a:ext uri="{FF2B5EF4-FFF2-40B4-BE49-F238E27FC236}">
                <a16:creationId xmlns:a16="http://schemas.microsoft.com/office/drawing/2014/main" id="{45F3BE12-1D15-CD4F-B7DE-AC0504778E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2247150"/>
            <a:ext cx="9687754" cy="2936188"/>
          </a:xfrm>
        </p:spPr>
        <p:txBody>
          <a:bodyPr wrap="square" lIns="91440" tIns="45720" rIns="91440" bIns="45720" anchor="t" anchorCtr="0">
            <a:spAutoFit/>
          </a:bodyPr>
          <a:lstStyle/>
          <a:p>
            <a:pPr marL="342900" lvl="0" indent="-342900">
              <a:buFontTx/>
              <a:buChar char="-"/>
            </a:pPr>
            <a:r>
              <a:rPr lang="en-GB" sz="1400" b="1">
                <a:latin typeface="Open Sans"/>
                <a:ea typeface="Open Sans"/>
                <a:cs typeface="Open Sans"/>
              </a:rPr>
              <a:t>Full access to LinkedIn Learning</a:t>
            </a:r>
          </a:p>
          <a:p>
            <a:pPr lvl="0"/>
            <a:r>
              <a:rPr lang="en-GB" sz="1400">
                <a:latin typeface="Open Sans Light"/>
                <a:ea typeface="Open Sans Light"/>
                <a:cs typeface="Open Sans Light"/>
              </a:rPr>
              <a:t>	Improve employability by adding micro units to your degree</a:t>
            </a:r>
          </a:p>
          <a:p>
            <a:pPr marL="342900" lvl="0" indent="-342900">
              <a:buFontTx/>
              <a:buChar char="-"/>
            </a:pPr>
            <a:r>
              <a:rPr lang="en-GB" sz="1400" b="1">
                <a:latin typeface="Open Sans"/>
                <a:ea typeface="Open Sans"/>
                <a:cs typeface="Open Sans"/>
              </a:rPr>
              <a:t>LinkedIn-delivered employability workshops</a:t>
            </a:r>
          </a:p>
          <a:p>
            <a:pPr lvl="0"/>
            <a:r>
              <a:rPr lang="en-GB" sz="1400">
                <a:latin typeface="Open Sans Light"/>
                <a:ea typeface="Open Sans Light"/>
                <a:cs typeface="Open Sans Light"/>
              </a:rPr>
              <a:t>	Hear from experts which industries are hiring</a:t>
            </a:r>
          </a:p>
          <a:p>
            <a:pPr lvl="0"/>
            <a:r>
              <a:rPr lang="en-GB" sz="1400">
                <a:latin typeface="Open Sans Light"/>
                <a:ea typeface="Open Sans Light"/>
                <a:cs typeface="Open Sans Light"/>
              </a:rPr>
              <a:t>	How to ‘Rock Your LinkedIn’</a:t>
            </a:r>
          </a:p>
          <a:p>
            <a:pPr marL="702945" lvl="2" indent="-342900">
              <a:buFontTx/>
              <a:buChar char="-"/>
            </a:pPr>
            <a:endParaRPr lang="en-GB">
              <a:cs typeface="Calibri" panose="020F0502020204030204"/>
            </a:endParaRPr>
          </a:p>
          <a:p>
            <a:pPr marL="913765" lvl="2"/>
            <a:endParaRPr lang="en-GB">
              <a:cs typeface="Calibri" panose="020F0502020204030204"/>
            </a:endParaRPr>
          </a:p>
          <a:p>
            <a:pPr marL="702945" lvl="2" indent="-342900">
              <a:buFontTx/>
              <a:buChar char="-"/>
            </a:pPr>
            <a:endParaRPr lang="en-GB">
              <a:cs typeface="Calibri" panose="020F0502020204030204"/>
            </a:endParaRPr>
          </a:p>
          <a:p>
            <a:pPr marL="702945" lvl="2" indent="-342900">
              <a:buFontTx/>
              <a:buChar char="-"/>
            </a:pPr>
            <a:endParaRPr lang="en-GB">
              <a:cs typeface="Calibri" panose="020F0502020204030204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8ABBF4F-7677-D64E-8A79-A3A52EB7BA1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4208" b="77732"/>
          <a:stretch/>
        </p:blipFill>
        <p:spPr>
          <a:xfrm>
            <a:off x="0" y="4243753"/>
            <a:ext cx="6858000" cy="123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4218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EA1750-16AB-BA4F-A2C0-926469B772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449927"/>
            <a:ext cx="6904799" cy="1077218"/>
          </a:xfrm>
        </p:spPr>
        <p:txBody>
          <a:bodyPr/>
          <a:lstStyle/>
          <a:p>
            <a:r>
              <a:rPr lang="en-US" dirty="0"/>
              <a:t>English Language Requirements for Postgraduate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5BDADF-CD8D-6C42-8CE8-DB9E33327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t="5847" r="175" b="3285"/>
          <a:stretch/>
        </p:blipFill>
        <p:spPr>
          <a:xfrm>
            <a:off x="7866451" y="449927"/>
            <a:ext cx="4325549" cy="426882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CA9417-1045-2046-8E25-F5699F0D16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4203"/>
          <a:stretch/>
        </p:blipFill>
        <p:spPr>
          <a:xfrm>
            <a:off x="7870462" y="449927"/>
            <a:ext cx="4321538" cy="42688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61064B-D08E-6843-94E2-8C3643CA0C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044" b="7043"/>
          <a:stretch/>
        </p:blipFill>
        <p:spPr>
          <a:xfrm>
            <a:off x="7866450" y="449927"/>
            <a:ext cx="4325550" cy="42688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295076-FFCF-C548-8DBE-2EE6F35FCEC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7069" b="25057"/>
          <a:stretch/>
        </p:blipFill>
        <p:spPr>
          <a:xfrm>
            <a:off x="7866448" y="449927"/>
            <a:ext cx="4312466" cy="4341400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445B0FC1-ECE6-AB45-83C3-06145E3BE7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2068066"/>
              </p:ext>
            </p:extLst>
          </p:nvPr>
        </p:nvGraphicFramePr>
        <p:xfrm>
          <a:off x="417194" y="1679587"/>
          <a:ext cx="7436168" cy="2872740"/>
        </p:xfrm>
        <a:graphic>
          <a:graphicData uri="http://schemas.openxmlformats.org/drawingml/2006/table">
            <a:tbl>
              <a:tblPr/>
              <a:tblGrid>
                <a:gridCol w="2713109">
                  <a:extLst>
                    <a:ext uri="{9D8B030D-6E8A-4147-A177-3AD203B41FA5}">
                      <a16:colId xmlns:a16="http://schemas.microsoft.com/office/drawing/2014/main" val="2106591776"/>
                    </a:ext>
                  </a:extLst>
                </a:gridCol>
                <a:gridCol w="4723059">
                  <a:extLst>
                    <a:ext uri="{9D8B030D-6E8A-4147-A177-3AD203B41FA5}">
                      <a16:colId xmlns:a16="http://schemas.microsoft.com/office/drawing/2014/main" val="4040267055"/>
                    </a:ext>
                  </a:extLst>
                </a:gridCol>
              </a:tblGrid>
              <a:tr h="568169">
                <a:tc>
                  <a:txBody>
                    <a:bodyPr/>
                    <a:lstStyle/>
                    <a:p>
                      <a:pPr algn="l" fontAlgn="t"/>
                      <a:r>
                        <a:rPr lang="en-AU" sz="1400" dirty="0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IELTS (Academic module)</a:t>
                      </a:r>
                    </a:p>
                  </a:txBody>
                  <a:tcPr marL="95250" marR="95250" marT="95250" marB="9525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AU" sz="1400" dirty="0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Overall 6.5. No individual band below 6.0</a:t>
                      </a:r>
                      <a:br>
                        <a:rPr lang="en-AU" sz="1400" baseline="30000" dirty="0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</a:br>
                      <a:endParaRPr lang="en-AU" sz="1400" dirty="0"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95250" marR="95250" marT="95250" marB="9525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9437304"/>
                  </a:ext>
                </a:extLst>
              </a:tr>
              <a:tr h="568169">
                <a:tc>
                  <a:txBody>
                    <a:bodyPr/>
                    <a:lstStyle/>
                    <a:p>
                      <a:pPr algn="l" fontAlgn="t"/>
                      <a:r>
                        <a:rPr lang="en-AU" sz="1400" dirty="0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TOEFL </a:t>
                      </a:r>
                      <a:r>
                        <a:rPr lang="en-AU" sz="1400" dirty="0" err="1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iBT</a:t>
                      </a:r>
                      <a:endParaRPr lang="en-AU" sz="1400" dirty="0"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95250" marR="95250" marT="95250" marB="9525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6F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AU" sz="1400" dirty="0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79 (Reading no less than 18. Writing no less than 20)</a:t>
                      </a:r>
                      <a:br>
                        <a:rPr lang="en-AU" sz="1400" baseline="30000" dirty="0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</a:br>
                      <a:endParaRPr lang="en-AU" sz="1400" dirty="0"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95250" marR="95250" marT="95250" marB="9525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6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628032"/>
                  </a:ext>
                </a:extLst>
              </a:tr>
              <a:tr h="371765">
                <a:tc>
                  <a:txBody>
                    <a:bodyPr/>
                    <a:lstStyle/>
                    <a:p>
                      <a:pPr algn="l" fontAlgn="t"/>
                      <a:r>
                        <a:rPr lang="en-AU" sz="1400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PTE Academic</a:t>
                      </a:r>
                    </a:p>
                  </a:txBody>
                  <a:tcPr marL="95250" marR="95250" marT="95250" marB="9525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AU" sz="1400" dirty="0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58 (no communicative skill less than 50)</a:t>
                      </a:r>
                    </a:p>
                  </a:txBody>
                  <a:tcPr marL="95250" marR="95250" marT="95250" marB="9525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2559368"/>
                  </a:ext>
                </a:extLst>
              </a:tr>
              <a:tr h="568169">
                <a:tc>
                  <a:txBody>
                    <a:bodyPr/>
                    <a:lstStyle/>
                    <a:p>
                      <a:pPr algn="l" fontAlgn="t"/>
                      <a:r>
                        <a:rPr lang="en-AU" sz="1400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Common European Framework</a:t>
                      </a:r>
                    </a:p>
                  </a:txBody>
                  <a:tcPr marL="95250" marR="95250" marT="95250" marB="9525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6F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AU" sz="1400" dirty="0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B2</a:t>
                      </a:r>
                    </a:p>
                  </a:txBody>
                  <a:tcPr marL="95250" marR="95250" marT="95250" marB="9525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6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8505348"/>
                  </a:ext>
                </a:extLst>
              </a:tr>
              <a:tr h="568169">
                <a:tc>
                  <a:txBody>
                    <a:bodyPr/>
                    <a:lstStyle/>
                    <a:p>
                      <a:pPr algn="l" fontAlgn="t"/>
                      <a:r>
                        <a:rPr lang="en-AU" sz="1400" u="none" strike="noStrike" dirty="0">
                          <a:solidFill>
                            <a:srgbClr val="0358AD"/>
                          </a:solidFill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  <a:hlinkClick r:id="rId6"/>
                        </a:rPr>
                        <a:t>ELSIS English Language Schools</a:t>
                      </a:r>
                      <a:endParaRPr lang="en-AU" sz="1400" dirty="0"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95250" marR="95250" marT="95250" marB="9525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AU" sz="1400" dirty="0"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EAP2 Program with a minimum A grade</a:t>
                      </a:r>
                    </a:p>
                  </a:txBody>
                  <a:tcPr marL="95250" marR="95250" marT="95250" marB="9525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9D5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138407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30C80CCB-6462-B244-810F-E9DD9AAF1481}"/>
              </a:ext>
            </a:extLst>
          </p:cNvPr>
          <p:cNvSpPr txBox="1"/>
          <p:nvPr/>
        </p:nvSpPr>
        <p:spPr>
          <a:xfrm>
            <a:off x="417194" y="4643881"/>
            <a:ext cx="871135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AU" sz="1400" b="0" i="0" dirty="0">
                <a:solidFill>
                  <a:srgbClr val="292625"/>
                </a:solidFill>
                <a:effectLst/>
                <a:latin typeface="Open Sans" panose="020B0606030504020204" pitchFamily="34" charset="0"/>
              </a:rPr>
              <a:t>Applicants with English as the language of instruction:</a:t>
            </a:r>
          </a:p>
          <a:p>
            <a:pPr algn="l"/>
            <a:endParaRPr lang="en-AU" sz="1400" b="0" i="0" dirty="0">
              <a:solidFill>
                <a:srgbClr val="292625"/>
              </a:solidFill>
              <a:effectLst/>
              <a:latin typeface="Open Sans" panose="020B0606030504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AU" sz="1400" b="0" i="0" dirty="0">
                <a:solidFill>
                  <a:srgbClr val="292625"/>
                </a:solidFill>
                <a:effectLst/>
                <a:latin typeface="Open Sans" panose="020B0606030504020204" pitchFamily="34" charset="0"/>
              </a:rPr>
              <a:t>Secondary and/or tertiary studies at an institution where English is the only/main language of instruction and assessment may qualify students to meet the English language requirements for study at Swinburne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AU" sz="1400" b="0" i="0" dirty="0">
              <a:solidFill>
                <a:srgbClr val="292625"/>
              </a:solidFill>
              <a:effectLst/>
              <a:latin typeface="Open Sans" panose="020B0606030504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AU" sz="1400" b="0" i="0" dirty="0">
                <a:solidFill>
                  <a:srgbClr val="292625"/>
                </a:solidFill>
                <a:effectLst/>
                <a:latin typeface="Open Sans" panose="020B0606030504020204" pitchFamily="34" charset="0"/>
              </a:rPr>
              <a:t>Students must have satisfactorily completed the equivalent of two years of full-time study (four standard full-time semesters), not more than two years prior to commencing your studies at Swinburne.</a:t>
            </a:r>
          </a:p>
        </p:txBody>
      </p:sp>
    </p:spTree>
    <p:extLst>
      <p:ext uri="{BB962C8B-B14F-4D97-AF65-F5344CB8AC3E}">
        <p14:creationId xmlns:p14="http://schemas.microsoft.com/office/powerpoint/2010/main" val="28208423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67BB6-F209-B642-9BDF-2A4C7E9D40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SUT Sydney Admissions Processes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C379C6-CA08-614C-A87D-5DCCB3573CD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AU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Forms are available to be downloaded from our agent portal at https://</a:t>
            </a:r>
            <a:r>
              <a:rPr lang="en-AU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www.eca.edu.au</a:t>
            </a:r>
            <a:r>
              <a:rPr lang="en-AU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/agent-portal/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19C3309-016D-B245-8E1A-2AA0496EFB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8760854"/>
              </p:ext>
            </p:extLst>
          </p:nvPr>
        </p:nvGraphicFramePr>
        <p:xfrm>
          <a:off x="351326" y="1690636"/>
          <a:ext cx="9576445" cy="23944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45002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EA1750-16AB-BA4F-A2C0-926469B772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280" y="449927"/>
            <a:ext cx="6904799" cy="584775"/>
          </a:xfrm>
        </p:spPr>
        <p:txBody>
          <a:bodyPr/>
          <a:lstStyle/>
          <a:p>
            <a:r>
              <a:rPr lang="en-US"/>
              <a:t>How to Submit Applications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29A020C-C430-884E-87B3-FB54A1E01E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763684"/>
            <a:ext cx="6904798" cy="517525"/>
          </a:xfrm>
        </p:spPr>
        <p:txBody>
          <a:bodyPr/>
          <a:lstStyle/>
          <a:p>
            <a:r>
              <a:rPr lang="en-AU" b="0">
                <a:latin typeface="Open Sans"/>
                <a:ea typeface="Calibri" panose="020F0502020204030204" pitchFamily="34" charset="0"/>
                <a:cs typeface="Open Sans"/>
              </a:rPr>
              <a:t>ECA agent, can submit your applications directly via ECA’s application website: </a:t>
            </a:r>
            <a:r>
              <a:rPr lang="en-AU">
                <a:solidFill>
                  <a:srgbClr val="ED1C2E"/>
                </a:solidFill>
                <a:latin typeface="Open Sans"/>
                <a:ea typeface="Calibri" panose="020F0502020204030204" pitchFamily="34" charset="0"/>
                <a:cs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https://apply.eca.edu.au/</a:t>
            </a:r>
            <a:r>
              <a:rPr lang="en-AU">
                <a:solidFill>
                  <a:srgbClr val="ED1C2E"/>
                </a:solidFill>
                <a:latin typeface="Open Sans"/>
                <a:ea typeface="Calibri" panose="020F0502020204030204" pitchFamily="34" charset="0"/>
                <a:cs typeface="Open Sans"/>
              </a:rPr>
              <a:t>. </a:t>
            </a:r>
          </a:p>
          <a:p>
            <a:r>
              <a:rPr lang="en-AU" b="0">
                <a:latin typeface="Open Sans"/>
                <a:ea typeface="Calibri" panose="020F0502020204030204" pitchFamily="34" charset="0"/>
                <a:cs typeface="Open Sans"/>
              </a:rPr>
              <a:t>If you are a registered agent for </a:t>
            </a:r>
            <a:r>
              <a:rPr lang="en-AU">
                <a:latin typeface="Open Sans"/>
                <a:ea typeface="Calibri" panose="020F0502020204030204" pitchFamily="34" charset="0"/>
                <a:cs typeface="Open Sans"/>
              </a:rPr>
              <a:t>Swinburne</a:t>
            </a:r>
            <a:r>
              <a:rPr lang="en-AU" b="0">
                <a:latin typeface="Open Sans"/>
                <a:ea typeface="Calibri" panose="020F0502020204030204" pitchFamily="34" charset="0"/>
                <a:cs typeface="Open Sans"/>
              </a:rPr>
              <a:t>, you can apply for Sydney courses via </a:t>
            </a:r>
            <a:r>
              <a:rPr lang="en-AU" b="0" err="1">
                <a:latin typeface="Open Sans"/>
                <a:ea typeface="Calibri" panose="020F0502020204030204" pitchFamily="34" charset="0"/>
                <a:cs typeface="Open Sans"/>
              </a:rPr>
              <a:t>StudyLink</a:t>
            </a:r>
            <a:r>
              <a:rPr lang="en-AU" b="0">
                <a:latin typeface="Open Sans"/>
                <a:ea typeface="Calibri" panose="020F0502020204030204" pitchFamily="34" charset="0"/>
                <a:cs typeface="Open Sans"/>
              </a:rPr>
              <a:t> and SUT we will forward these to ECA on your behalf.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78A8FD3-4356-5646-9318-E3BEC33050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* For Pathways and selected UG only</a:t>
            </a:r>
            <a:r>
              <a:rPr lang="en-ZA"/>
              <a:t> 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5BDADF-CD8D-6C42-8CE8-DB9E33327B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" t="5847" r="175" b="3285"/>
          <a:stretch/>
        </p:blipFill>
        <p:spPr>
          <a:xfrm>
            <a:off x="7866451" y="449927"/>
            <a:ext cx="4325549" cy="426882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CA9417-1045-2046-8E25-F5699F0D16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4203"/>
          <a:stretch/>
        </p:blipFill>
        <p:spPr>
          <a:xfrm>
            <a:off x="7870462" y="449927"/>
            <a:ext cx="4321538" cy="42688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61064B-D08E-6843-94E2-8C3643CA0C8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044" b="7043"/>
          <a:stretch/>
        </p:blipFill>
        <p:spPr>
          <a:xfrm>
            <a:off x="7866450" y="449927"/>
            <a:ext cx="4325550" cy="42688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295076-FFCF-C548-8DBE-2EE6F35FCEC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7069" b="25057"/>
          <a:stretch/>
        </p:blipFill>
        <p:spPr>
          <a:xfrm>
            <a:off x="7866448" y="449927"/>
            <a:ext cx="4321537" cy="4268829"/>
          </a:xfrm>
          <a:prstGeom prst="rect">
            <a:avLst/>
          </a:prstGeom>
        </p:spPr>
      </p:pic>
      <p:sp>
        <p:nvSpPr>
          <p:cNvPr id="12" name="Subtitle 11">
            <a:extLst>
              <a:ext uri="{FF2B5EF4-FFF2-40B4-BE49-F238E27FC236}">
                <a16:creationId xmlns:a16="http://schemas.microsoft.com/office/drawing/2014/main" id="{5CD4D577-1752-A348-8591-B1EB9192E4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280" y="3516016"/>
            <a:ext cx="6904798" cy="589905"/>
          </a:xfrm>
        </p:spPr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AU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How to Apply – step by step </a:t>
            </a:r>
            <a:r>
              <a:rPr lang="en-AU" b="1">
                <a:solidFill>
                  <a:srgbClr val="ED1C2E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https://www.eca.edu.au/how-to-apply/</a:t>
            </a:r>
            <a:endParaRPr lang="en-AU" b="1">
              <a:solidFill>
                <a:srgbClr val="ED1C2E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Upcoming ECA Webinars – Register Now </a:t>
            </a:r>
            <a:r>
              <a:rPr lang="en-US" b="1">
                <a:solidFill>
                  <a:srgbClr val="ED1C2E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https://www.eca.edu.au/agent-portal/</a:t>
            </a:r>
            <a:r>
              <a:rPr lang="en-US" b="1">
                <a:solidFill>
                  <a:srgbClr val="ED1C2E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</a:p>
        </p:txBody>
      </p:sp>
      <p:pic>
        <p:nvPicPr>
          <p:cNvPr id="14" name="Picture 13" descr="A person standing in front of a computer&#10;&#10;Description automatically generated">
            <a:extLst>
              <a:ext uri="{FF2B5EF4-FFF2-40B4-BE49-F238E27FC236}">
                <a16:creationId xmlns:a16="http://schemas.microsoft.com/office/drawing/2014/main" id="{FD4D60A5-9839-5E49-8345-F3144A895C58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49" t="10401" r="42253" b="19070"/>
          <a:stretch/>
        </p:blipFill>
        <p:spPr>
          <a:xfrm>
            <a:off x="7862433" y="449927"/>
            <a:ext cx="4330608" cy="4314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7542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E6217-56EC-4846-8D8D-7C96F4AA9AB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Have you seen Swinburne Sydney yet?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58793F-3BFE-2B4C-A8C3-D462064864D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0280" y="1271777"/>
            <a:ext cx="9687754" cy="517525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>
                <a:solidFill>
                  <a:srgbClr val="ED1C2E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View our 360 Tour</a:t>
            </a:r>
            <a:endParaRPr lang="en-US">
              <a:solidFill>
                <a:srgbClr val="ED1C2E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>
                <a:solidFill>
                  <a:srgbClr val="ED1C2E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</a:t>
            </a:r>
            <a:r>
              <a:rPr lang="en-US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your own site visit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FBBE2F-79FD-2244-BD38-61687DED6C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AU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https://</a:t>
            </a:r>
            <a:r>
              <a:rPr lang="en-AU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www.swinburne.edu.au</a:t>
            </a:r>
            <a:r>
              <a:rPr lang="en-AU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/study/international/scholarships/</a:t>
            </a:r>
          </a:p>
          <a:p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4A9DA8F-C1C8-8A4A-9D39-D4F9FE7E66F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5788" y="2327425"/>
            <a:ext cx="9687754" cy="3890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6150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6CC64A-6B86-4641-BB44-A5B5EEF394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arramatta City">
            <a:hlinkClick r:id="" action="ppaction://media"/>
            <a:extLst>
              <a:ext uri="{FF2B5EF4-FFF2-40B4-BE49-F238E27FC236}">
                <a16:creationId xmlns:a16="http://schemas.microsoft.com/office/drawing/2014/main" id="{D3A2C50E-AD86-6D48-A439-79769E2A0C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120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1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68D730-20AF-1B42-B55B-3811C86CDF7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0352401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F1B5E77052D448AFC5A5D8D3ED1503" ma:contentTypeVersion="9" ma:contentTypeDescription="Create a new document." ma:contentTypeScope="" ma:versionID="d647a9defe9ba38969196ac857a9c7d5">
  <xsd:schema xmlns:xsd="http://www.w3.org/2001/XMLSchema" xmlns:xs="http://www.w3.org/2001/XMLSchema" xmlns:p="http://schemas.microsoft.com/office/2006/metadata/properties" xmlns:ns2="6ba49fb0-3056-4290-9034-8150b90d7c45" xmlns:ns3="acace3b4-2d33-45e9-b28e-529ba8f94254" targetNamespace="http://schemas.microsoft.com/office/2006/metadata/properties" ma:root="true" ma:fieldsID="085cc062882e0e19c6d1e3b2b4be13ee" ns2:_="" ns3:_="">
    <xsd:import namespace="6ba49fb0-3056-4290-9034-8150b90d7c45"/>
    <xsd:import namespace="acace3b4-2d33-45e9-b28e-529ba8f9425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a49fb0-3056-4290-9034-8150b90d7c4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ace3b4-2d33-45e9-b28e-529ba8f94254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1395CFA-D517-4004-ABFC-A87EAAFF89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ba49fb0-3056-4290-9034-8150b90d7c45"/>
    <ds:schemaRef ds:uri="acace3b4-2d33-45e9-b28e-529ba8f9425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84C5A5F-5895-4E78-BACE-B717DFEC29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F8B5A9C-D132-4FCF-951F-362122C708F1}">
  <ds:schemaRefs>
    <ds:schemaRef ds:uri="http://schemas.microsoft.com/office/2006/metadata/properties"/>
    <ds:schemaRef ds:uri="32a27114-0f9b-470d-a484-01f5ccaf5a0e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6db94942-8a34-4a30-a8e6-78b89cf29212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2584</Words>
  <Application>Microsoft Office PowerPoint</Application>
  <PresentationFormat>Widescreen</PresentationFormat>
  <Paragraphs>344</Paragraphs>
  <Slides>31</Slides>
  <Notes>10</Notes>
  <HiddenSlides>0</HiddenSlides>
  <MMClips>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Swinburne University of Technology</vt:lpstr>
      <vt:lpstr>PowerPoint Presentation</vt:lpstr>
      <vt:lpstr>Swinburne's mission is to be a world-class University, creating economic and social impact through science, technology and innovation.   We aim to deliver future ready learners, research with impact and innovative enterprise</vt:lpstr>
      <vt:lpstr>Swinburne Sydney</vt:lpstr>
      <vt:lpstr>PowerPoint Presentation</vt:lpstr>
      <vt:lpstr>PowerPoint Presentation</vt:lpstr>
      <vt:lpstr>Master of Business Administration (MBA)</vt:lpstr>
      <vt:lpstr>Course Structure</vt:lpstr>
      <vt:lpstr>Master of Construction and Infrastructure Management</vt:lpstr>
      <vt:lpstr>PowerPoint Presentation</vt:lpstr>
      <vt:lpstr>Course Structure</vt:lpstr>
      <vt:lpstr>Master of Data Science</vt:lpstr>
      <vt:lpstr>Course Structure</vt:lpstr>
      <vt:lpstr>Master of Information Technology (Professional Computing)</vt:lpstr>
      <vt:lpstr>Course Structure</vt:lpstr>
      <vt:lpstr>Master of Information Technology</vt:lpstr>
      <vt:lpstr>Course Structure</vt:lpstr>
      <vt:lpstr>Work-integrated Learning</vt:lpstr>
      <vt:lpstr>PowerPoint Presentation</vt:lpstr>
      <vt:lpstr>Postgraduate Qualifying Program (PQP)</vt:lpstr>
      <vt:lpstr>Course Structure</vt:lpstr>
      <vt:lpstr>Generous Scholarships</vt:lpstr>
      <vt:lpstr>Offshore ELICOS Packages Scholarships</vt:lpstr>
      <vt:lpstr>Course Pricing &amp; Scholarships for 2022</vt:lpstr>
      <vt:lpstr>Swinburne X LinkedIn International Program</vt:lpstr>
      <vt:lpstr>English Language Requirements for Postgraduate</vt:lpstr>
      <vt:lpstr>SUT Sydney Admissions Processes</vt:lpstr>
      <vt:lpstr>How to Submit Applications</vt:lpstr>
      <vt:lpstr>Have you seen Swinburne Sydney yet?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Elliot Walsh</dc:creator>
  <cp:lastModifiedBy>Thais Stoduto</cp:lastModifiedBy>
  <cp:revision>20</cp:revision>
  <dcterms:created xsi:type="dcterms:W3CDTF">2021-04-21T06:12:21Z</dcterms:created>
  <dcterms:modified xsi:type="dcterms:W3CDTF">2022-05-02T01:56:22Z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0x010100CAF1B5E77052D448AFC5A5D8D3ED1503</vt:lpwstr>
  </property>
</Properties>
</file>